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  <p:sldMasterId id="2147483689" r:id="rId3"/>
    <p:sldMasterId id="2147483719" r:id="rId4"/>
    <p:sldMasterId id="2147483733" r:id="rId5"/>
    <p:sldMasterId id="2147483794" r:id="rId6"/>
  </p:sldMasterIdLst>
  <p:notesMasterIdLst>
    <p:notesMasterId r:id="rId46"/>
  </p:notesMasterIdLst>
  <p:handoutMasterIdLst>
    <p:handoutMasterId r:id="rId47"/>
  </p:handoutMasterIdLst>
  <p:sldIdLst>
    <p:sldId id="424" r:id="rId7"/>
    <p:sldId id="589" r:id="rId8"/>
    <p:sldId id="603" r:id="rId9"/>
    <p:sldId id="657" r:id="rId10"/>
    <p:sldId id="649" r:id="rId11"/>
    <p:sldId id="658" r:id="rId12"/>
    <p:sldId id="653" r:id="rId13"/>
    <p:sldId id="656" r:id="rId14"/>
    <p:sldId id="428" r:id="rId15"/>
    <p:sldId id="654" r:id="rId16"/>
    <p:sldId id="655" r:id="rId17"/>
    <p:sldId id="600" r:id="rId18"/>
    <p:sldId id="659" r:id="rId19"/>
    <p:sldId id="620" r:id="rId20"/>
    <p:sldId id="621" r:id="rId21"/>
    <p:sldId id="622" r:id="rId22"/>
    <p:sldId id="623" r:id="rId23"/>
    <p:sldId id="624" r:id="rId24"/>
    <p:sldId id="625" r:id="rId25"/>
    <p:sldId id="627" r:id="rId26"/>
    <p:sldId id="628" r:id="rId27"/>
    <p:sldId id="626" r:id="rId28"/>
    <p:sldId id="661" r:id="rId29"/>
    <p:sldId id="662" r:id="rId30"/>
    <p:sldId id="663" r:id="rId31"/>
    <p:sldId id="652" r:id="rId32"/>
    <p:sldId id="632" r:id="rId33"/>
    <p:sldId id="633" r:id="rId34"/>
    <p:sldId id="634" r:id="rId35"/>
    <p:sldId id="635" r:id="rId36"/>
    <p:sldId id="636" r:id="rId37"/>
    <p:sldId id="637" r:id="rId38"/>
    <p:sldId id="638" r:id="rId39"/>
    <p:sldId id="640" r:id="rId40"/>
    <p:sldId id="641" r:id="rId41"/>
    <p:sldId id="660" r:id="rId42"/>
    <p:sldId id="642" r:id="rId43"/>
    <p:sldId id="650" r:id="rId44"/>
    <p:sldId id="648" r:id="rId45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FFCC"/>
    <a:srgbClr val="2F4C65"/>
    <a:srgbClr val="8091A0"/>
    <a:srgbClr val="A5C0ED"/>
    <a:srgbClr val="EAEAEA"/>
    <a:srgbClr val="FF00F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33" autoAdjust="0"/>
  </p:normalViewPr>
  <p:slideViewPr>
    <p:cSldViewPr showGuides="1">
      <p:cViewPr varScale="1">
        <p:scale>
          <a:sx n="114" d="100"/>
          <a:sy n="114" d="100"/>
        </p:scale>
        <p:origin x="152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3235" y="-72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38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00FC7-5A74-4C0F-862D-E568D1931081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3575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9C280-3823-495F-9FA5-29FEB3DA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5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5544615"/>
          </a:xfrm>
        </p:spPr>
        <p:txBody>
          <a:bodyPr/>
          <a:lstStyle>
            <a:lvl1pPr>
              <a:defRPr sz="22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2" y="6635750"/>
            <a:ext cx="595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77786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6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8"/>
            <a:ext cx="8229600" cy="5280819"/>
          </a:xfrm>
        </p:spPr>
        <p:txBody>
          <a:bodyPr>
            <a:normAutofit/>
          </a:bodyPr>
          <a:lstStyle>
            <a:lvl1pPr marL="342000" indent="-342000">
              <a:spcBef>
                <a:spcPts val="24"/>
              </a:spcBef>
              <a:defRPr sz="1800"/>
            </a:lvl1pPr>
            <a:lvl2pPr marL="541338" indent="-169863">
              <a:defRPr sz="1400"/>
            </a:lvl2pPr>
            <a:lvl3pPr marL="896938" indent="-160338">
              <a:defRPr sz="1200"/>
            </a:lvl3pPr>
            <a:lvl4pPr marL="1168400" indent="-152400">
              <a:defRPr sz="1200"/>
            </a:lvl4pPr>
            <a:lvl5pPr marL="1525588" indent="-144463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0851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719138" indent="-228600">
              <a:defRPr sz="1200"/>
            </a:lvl3pPr>
            <a:lvl4pPr marL="1074738" indent="-228600">
              <a:defRPr sz="1200"/>
            </a:lvl4pPr>
            <a:lvl5pPr marL="1346200" indent="-228600"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000" y="981074"/>
            <a:ext cx="7776000" cy="4320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4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9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왼쪽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spcBef>
                <a:spcPts val="12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100"/>
            </a:lvl4pPr>
            <a:lvl5pPr marL="982663" indent="-228600"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마스터 텍스트 스타일을 편집합니다</a:t>
            </a:r>
          </a:p>
          <a:p>
            <a:pPr marL="342900" lvl="1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둘째 수준</a:t>
            </a:r>
          </a:p>
          <a:p>
            <a:pPr marL="342900" lvl="2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셋째 수준</a:t>
            </a:r>
          </a:p>
          <a:p>
            <a:pPr marL="342900" lvl="3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넷째 수준</a:t>
            </a:r>
          </a:p>
          <a:p>
            <a:pPr marL="342900" lvl="4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주제+왼쪽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6792"/>
            <a:ext cx="4038600" cy="4824536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800" baseline="0">
                <a:latin typeface="+mn-lt"/>
                <a:ea typeface="+mn-ea"/>
              </a:defRPr>
            </a:lvl1pPr>
            <a:lvl2pPr marL="449263" indent="-169863">
              <a:defRPr sz="1200" baseline="0">
                <a:latin typeface="+mn-lt"/>
                <a:ea typeface="+mn-ea"/>
              </a:defRPr>
            </a:lvl2pPr>
            <a:lvl3pPr marL="627063" indent="-136525">
              <a:defRPr sz="1200" baseline="0">
                <a:latin typeface="+mn-lt"/>
                <a:ea typeface="+mn-ea"/>
              </a:defRPr>
            </a:lvl3pPr>
            <a:lvl4pPr marL="804863" indent="-136525">
              <a:defRPr sz="1100" baseline="0">
                <a:latin typeface="+mn-lt"/>
                <a:ea typeface="+mn-ea"/>
              </a:defRPr>
            </a:lvl4pPr>
            <a:lvl5pPr marL="982663" indent="-228600">
              <a:defRPr sz="1100" baseline="0">
                <a:latin typeface="+mn-lt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226" y="873779"/>
            <a:ext cx="7775575" cy="5035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4170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200"/>
            </a:lvl4pPr>
            <a:lvl5pPr marL="982663" indent="-2286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6"/>
            <a:ext cx="4038600" cy="5247852"/>
          </a:xfrm>
        </p:spPr>
        <p:txBody>
          <a:bodyPr>
            <a:normAutofit/>
          </a:bodyPr>
          <a:lstStyle>
            <a:lvl1pPr>
              <a:defRPr sz="1800"/>
            </a:lvl1pPr>
            <a:lvl2pPr marL="565150" indent="-285750">
              <a:defRPr lang="ko-KR" altLang="en-US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2pPr>
            <a:lvl3pPr marL="6619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3pPr>
            <a:lvl4pPr marL="8397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4pPr>
            <a:lvl5pPr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산돌고딕 M" pitchFamily="18" charset="-127"/>
                <a:ea typeface="산돌고딕 M" pitchFamily="18" charset="-127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08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4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8517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611190" y="980728"/>
            <a:ext cx="7777162" cy="4318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0388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200" b="1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2" y="6635750"/>
            <a:ext cx="595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9" y="6554716"/>
            <a:ext cx="336774" cy="3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50623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11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8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2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2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5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목차 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/>
          <a:lstStyle/>
          <a:p>
            <a:pPr latinLnBrk="0"/>
            <a:fld id="{2A013F82-EE5E-44EE-A61D-E31C6657F26F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87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962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233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909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56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대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0"/>
          <p:cNvSpPr/>
          <p:nvPr/>
        </p:nvSpPr>
        <p:spPr>
          <a:xfrm>
            <a:off x="-36512" y="2133632"/>
            <a:ext cx="9144000" cy="208756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>
              <a:solidFill>
                <a:srgbClr val="4663A4"/>
              </a:solidFill>
            </a:endParaRPr>
          </a:p>
        </p:txBody>
      </p:sp>
      <p:sp>
        <p:nvSpPr>
          <p:cNvPr id="5" name="직사각형 11"/>
          <p:cNvSpPr/>
          <p:nvPr/>
        </p:nvSpPr>
        <p:spPr>
          <a:xfrm>
            <a:off x="15" y="31"/>
            <a:ext cx="9144001" cy="2295525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50000"/>
                </a:schemeClr>
              </a:gs>
              <a:gs pos="39999">
                <a:schemeClr val="bg1">
                  <a:lumMod val="85000"/>
                  <a:alpha val="50000"/>
                </a:schemeClr>
              </a:gs>
              <a:gs pos="70000">
                <a:schemeClr val="bg1">
                  <a:lumMod val="9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/>
          </a:p>
        </p:txBody>
      </p:sp>
      <p:sp>
        <p:nvSpPr>
          <p:cNvPr id="6" name="직사각형 12"/>
          <p:cNvSpPr/>
          <p:nvPr/>
        </p:nvSpPr>
        <p:spPr>
          <a:xfrm>
            <a:off x="0" y="1052513"/>
            <a:ext cx="9144000" cy="122396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85800" y="784753"/>
            <a:ext cx="7772400" cy="1470025"/>
          </a:xfrm>
          <a:effectLst/>
        </p:spPr>
        <p:txBody>
          <a:bodyPr/>
          <a:lstStyle>
            <a:lvl1pPr algn="ctr">
              <a:defRPr b="0" i="0">
                <a:effectLst>
                  <a:reflection blurRad="25400" stA="32000" endPos="38000" dist="101600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371600" y="2540496"/>
            <a:ext cx="6400800" cy="17526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 lang="ko-KR" altLang="en-US" sz="2215" b="0" i="0" kern="1200" cap="none" spc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419872" y="3772338"/>
            <a:ext cx="2133600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pic>
        <p:nvPicPr>
          <p:cNvPr id="10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6237342"/>
            <a:ext cx="1207837" cy="3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16643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03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03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0533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81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91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74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072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329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6542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89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공백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356009" y="2157444"/>
            <a:ext cx="4448654" cy="111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6646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9B8BCEC-952A-4805-8B7B-F0B05516EF7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99669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131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10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62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5935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815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335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79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3723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4630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64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64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0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9"/>
          <p:cNvSpPr/>
          <p:nvPr userDrawn="1"/>
        </p:nvSpPr>
        <p:spPr>
          <a:xfrm>
            <a:off x="0" y="2420900"/>
            <a:ext cx="9144000" cy="412345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2" name="직사각형 9"/>
          <p:cNvSpPr/>
          <p:nvPr userDrawn="1"/>
        </p:nvSpPr>
        <p:spPr>
          <a:xfrm>
            <a:off x="0" y="232772"/>
            <a:ext cx="9144000" cy="114166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1357024" y="616399"/>
            <a:ext cx="6203257" cy="528637"/>
          </a:xfrm>
        </p:spPr>
        <p:txBody>
          <a:bodyPr>
            <a:noAutofit/>
          </a:bodyPr>
          <a:lstStyle/>
          <a:p>
            <a:pPr algn="ctr"/>
            <a:endParaRPr lang="ko-KR" altLang="en-US" sz="40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287256" y="2718784"/>
            <a:ext cx="6059016" cy="2812004"/>
          </a:xfrm>
        </p:spPr>
        <p:txBody>
          <a:bodyPr>
            <a:noAutofit/>
          </a:bodyPr>
          <a:lstStyle/>
          <a:p>
            <a:pPr marL="161925" indent="0">
              <a:spcBef>
                <a:spcPts val="400"/>
              </a:spcBef>
              <a:buNone/>
            </a:pPr>
            <a:endParaRPr lang="en-US" altLang="ko-KR" sz="3200" dirty="0"/>
          </a:p>
          <a:p>
            <a:pPr marL="161925" indent="0">
              <a:spcBef>
                <a:spcPts val="400"/>
              </a:spcBef>
              <a:buNone/>
            </a:pPr>
            <a:endParaRPr lang="en-US" sz="3200" dirty="0"/>
          </a:p>
        </p:txBody>
      </p:sp>
      <p:pic>
        <p:nvPicPr>
          <p:cNvPr id="7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92" y="6635750"/>
            <a:ext cx="5953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2717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59" y="52645"/>
            <a:ext cx="8229600" cy="634082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6"/>
            <a:ext cx="8229600" cy="5280819"/>
          </a:xfrm>
        </p:spPr>
        <p:txBody>
          <a:bodyPr>
            <a:normAutofit/>
          </a:bodyPr>
          <a:lstStyle>
            <a:lvl1pPr marL="177800" indent="-177800">
              <a:spcBef>
                <a:spcPts val="600"/>
              </a:spcBef>
              <a:defRPr sz="1800"/>
            </a:lvl1pPr>
            <a:lvl2pPr marL="541338" indent="-169863">
              <a:defRPr sz="1400"/>
            </a:lvl2pPr>
            <a:lvl3pPr marL="896938" indent="-160338">
              <a:defRPr sz="1200"/>
            </a:lvl3pPr>
            <a:lvl4pPr marL="1168400" indent="-152400">
              <a:defRPr sz="1200"/>
            </a:lvl4pPr>
            <a:lvl5pPr marL="1525588" indent="-144463">
              <a:defRPr sz="12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9148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08512"/>
          </a:xfrm>
        </p:spPr>
        <p:txBody>
          <a:bodyPr>
            <a:normAutofit/>
          </a:bodyPr>
          <a:lstStyle>
            <a:lvl1pPr>
              <a:defRPr sz="1800"/>
            </a:lvl1pPr>
            <a:lvl2pPr marL="449263" indent="-169863">
              <a:defRPr sz="1400"/>
            </a:lvl2pPr>
            <a:lvl3pPr marL="719138" indent="-228600">
              <a:defRPr sz="1200"/>
            </a:lvl3pPr>
            <a:lvl4pPr marL="1074738" indent="-228600">
              <a:defRPr sz="1200"/>
            </a:lvl4pPr>
            <a:lvl5pPr marL="1346200" indent="-228600">
              <a:defRPr sz="12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000" y="981074"/>
            <a:ext cx="7776000" cy="4320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9759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899E732-CF26-454E-AA01-6C761E4DC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3274" y="1628775"/>
            <a:ext cx="7510096" cy="4176713"/>
          </a:xfrm>
        </p:spPr>
        <p:txBody>
          <a:bodyPr/>
          <a:lstStyle>
            <a:lvl1pPr marL="360363" indent="-360363">
              <a:buFont typeface="+mj-lt"/>
              <a:buAutoNum type="arabicPeriod"/>
              <a:defRPr sz="3000"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923A02D-C92E-494E-979E-4BFCFC4E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249"/>
            <a:ext cx="9144000" cy="634082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61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3560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왼쪽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spcBef>
                <a:spcPts val="12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49263" indent="-169863">
              <a:defRPr sz="1400">
                <a:latin typeface="+mn-ea"/>
                <a:ea typeface="+mn-ea"/>
              </a:defRPr>
            </a:lvl2pPr>
            <a:lvl3pPr marL="627063" indent="-136525">
              <a:defRPr sz="1200">
                <a:latin typeface="+mn-ea"/>
                <a:ea typeface="+mn-ea"/>
              </a:defRPr>
            </a:lvl3pPr>
            <a:lvl4pPr marL="804863" indent="-136525">
              <a:defRPr sz="1100">
                <a:latin typeface="+mn-ea"/>
                <a:ea typeface="+mn-ea"/>
              </a:defRPr>
            </a:lvl4pPr>
            <a:lvl5pPr marL="982663" indent="-228600">
              <a:defRPr sz="1100">
                <a:latin typeface="+mn-ea"/>
                <a:ea typeface="+mn-e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342900" lvl="1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342900" lvl="2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342900" lvl="3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342900" lvl="4" indent="-342900" algn="l" defTabSz="914400" rtl="0" eaLnBrk="1" latin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2490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주제+왼쪽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56792"/>
            <a:ext cx="4038600" cy="4824536"/>
          </a:xfrm>
        </p:spPr>
        <p:txBody>
          <a:bodyPr>
            <a:normAutofit/>
          </a:bodyPr>
          <a:lstStyle>
            <a:lvl1pPr marL="342900" indent="-342900">
              <a:spcBef>
                <a:spcPts val="600"/>
              </a:spcBef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449263" indent="-169863">
              <a:defRPr sz="1200" baseline="0">
                <a:latin typeface="+mn-lt"/>
                <a:ea typeface="+mn-ea"/>
              </a:defRPr>
            </a:lvl2pPr>
            <a:lvl3pPr marL="627063" indent="-136525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804863" indent="-136525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982663" indent="-228600"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7800" lvl="0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177800" lvl="1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177800" lvl="2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177800" lvl="3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177800" lvl="4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3"/>
          </p:nvPr>
        </p:nvSpPr>
        <p:spPr>
          <a:xfrm>
            <a:off x="684213" y="873747"/>
            <a:ext cx="7775575" cy="5035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262270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33476"/>
            <a:ext cx="4038600" cy="5247852"/>
          </a:xfrm>
        </p:spPr>
        <p:txBody>
          <a:bodyPr>
            <a:normAutofit/>
          </a:bodyPr>
          <a:lstStyle>
            <a:lvl1pPr marL="177800" indent="-177800">
              <a:defRPr sz="1800"/>
            </a:lvl1pPr>
            <a:lvl2pPr marL="449263" indent="-169863">
              <a:defRPr sz="1400"/>
            </a:lvl2pPr>
            <a:lvl3pPr marL="627063" indent="-136525">
              <a:defRPr sz="1200"/>
            </a:lvl3pPr>
            <a:lvl4pPr marL="804863" indent="-136525">
              <a:defRPr sz="1200"/>
            </a:lvl4pPr>
            <a:lvl5pPr marL="896938" indent="-142875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33476"/>
            <a:ext cx="4038600" cy="5247852"/>
          </a:xfrm>
        </p:spPr>
        <p:txBody>
          <a:bodyPr>
            <a:normAutofit/>
          </a:bodyPr>
          <a:lstStyle>
            <a:lvl1pPr marL="342900" indent="-342900">
              <a:defRPr lang="ko-KR" alt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1pPr>
            <a:lvl2pPr marL="565150" indent="-285750">
              <a:defRPr lang="ko-KR" altLang="en-US" sz="1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2pPr>
            <a:lvl3pPr marL="6619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3pPr>
            <a:lvl4pPr marL="839788" indent="-171450">
              <a:defRPr lang="ko-KR" altLang="en-US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4pPr>
            <a:lvl5pPr marL="925513" indent="-171450">
              <a:defRPr lang="ko-KR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7800" lvl="0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마스터 텍스트 스타일을 편집합니다</a:t>
            </a:r>
          </a:p>
          <a:p>
            <a:pPr marL="177800" lvl="1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둘째 수준</a:t>
            </a:r>
          </a:p>
          <a:p>
            <a:pPr marL="177800" lvl="2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셋째 수준</a:t>
            </a:r>
          </a:p>
          <a:p>
            <a:pPr marL="177800" lvl="3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넷째 수준</a:t>
            </a:r>
          </a:p>
          <a:p>
            <a:pPr marL="177800" lvl="4" indent="-1778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227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2619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461620" y="116632"/>
            <a:ext cx="8225180" cy="23001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2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4082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+주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611188" y="980728"/>
            <a:ext cx="7777162" cy="431800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54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60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4000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8273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6276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506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25658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7421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457200" y="1844824"/>
            <a:ext cx="8229600" cy="428134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359467"/>
            <a:ext cx="8229600" cy="119732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pPr algn="l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3721100" y="6524104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05494295-6A3E-461B-96D7-532301755BF8}" type="datetime1">
              <a:rPr lang="ko-KR" altLang="en-US" smtClean="0">
                <a:solidFill>
                  <a:prstClr val="black"/>
                </a:solidFill>
              </a:rPr>
              <a:pPr latinLnBrk="0"/>
              <a:t>2020-10-29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525345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r>
              <a:rPr lang="en-US" altLang="ko-KR">
                <a:solidFill>
                  <a:prstClr val="black"/>
                </a:solidFill>
              </a:rPr>
              <a:t>/49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95536" y="6525345"/>
            <a:ext cx="2895600" cy="196131"/>
          </a:xfrm>
          <a:prstGeom prst="rect">
            <a:avLst/>
          </a:prstGeom>
        </p:spPr>
        <p:txBody>
          <a:bodyPr/>
          <a:lstStyle/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046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3721100" y="6524104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5D06A290-EADE-4A52-9703-69E62F0FF4B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2020-10-29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5536" y="6525345"/>
            <a:ext cx="2895600" cy="196131"/>
          </a:xfrm>
          <a:prstGeom prst="rect">
            <a:avLst/>
          </a:prstGeom>
        </p:spPr>
        <p:txBody>
          <a:bodyPr/>
          <a:lstStyle/>
          <a:p>
            <a:pPr latinLnBrk="0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525345"/>
            <a:ext cx="2133600" cy="196131"/>
          </a:xfrm>
          <a:prstGeom prst="rect">
            <a:avLst/>
          </a:prstGeom>
        </p:spPr>
        <p:txBody>
          <a:bodyPr/>
          <a:lstStyle/>
          <a:p>
            <a:pPr latinLnBrk="0"/>
            <a:fld id="{8EE6CEBD-AC29-46A0-88C9-3669E7F16E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3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슬라이드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0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876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bg>
      <p:bgPr>
        <a:blipFill dpi="0" rotWithShape="1">
          <a:blip r:embed="rId2">
            <a:alphaModFix amt="8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34" y="6239934"/>
            <a:ext cx="712138" cy="214108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sp>
        <p:nvSpPr>
          <p:cNvPr id="9" name="직사각형 8"/>
          <p:cNvSpPr/>
          <p:nvPr userDrawn="1"/>
        </p:nvSpPr>
        <p:spPr>
          <a:xfrm>
            <a:off x="0" y="2132861"/>
            <a:ext cx="9144000" cy="146547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00811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08401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244" y="1544669"/>
            <a:ext cx="6581470" cy="1362075"/>
          </a:xfrm>
        </p:spPr>
        <p:txBody>
          <a:bodyPr anchor="b"/>
          <a:lstStyle>
            <a:lvl1pPr algn="r">
              <a:defRPr sz="4000" b="1" cap="none" baseline="0">
                <a:ln w="9000" cmpd="sng">
                  <a:solidFill>
                    <a:srgbClr val="FF6600"/>
                  </a:solidFill>
                  <a:prstDash val="solid"/>
                </a:ln>
                <a:solidFill>
                  <a:srgbClr val="FF660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3244" y="2906713"/>
            <a:ext cx="658147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85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4168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/>
                </a:solidFill>
              </a:rPr>
              <a:t>/49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0" y="2132891"/>
            <a:ext cx="9144000" cy="146547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1000"/>
                </a:schemeClr>
              </a:gs>
              <a:gs pos="50000">
                <a:schemeClr val="bg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6600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8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47714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pPr algn="l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atinLnBrk="1"/>
            <a:fld id="{8EE6CEBD-AC29-46A0-88C9-3669E7F16E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1"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atinLnBrk="1"/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9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8"/>
          <p:cNvSpPr/>
          <p:nvPr userDrawn="1"/>
        </p:nvSpPr>
        <p:spPr>
          <a:xfrm>
            <a:off x="1588" y="57669"/>
            <a:ext cx="9144000" cy="6388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2"/>
            <a:ext cx="8229600" cy="52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문자열 유형을 편집하려면 누르십시오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 err="1"/>
              <a:t>세째</a:t>
            </a:r>
            <a:r>
              <a:rPr lang="ko-KR" altLang="en-US" dirty="0"/>
              <a:t> 수준</a:t>
            </a:r>
          </a:p>
          <a:p>
            <a:pPr lvl="3"/>
            <a:r>
              <a:rPr lang="ko-KR" altLang="en-US" dirty="0" err="1"/>
              <a:t>네째</a:t>
            </a:r>
            <a:r>
              <a:rPr lang="ko-KR" altLang="en-US" dirty="0"/>
              <a:t> 수준</a:t>
            </a:r>
          </a:p>
          <a:p>
            <a:pPr lvl="4"/>
            <a:r>
              <a:rPr lang="ko-KR" altLang="en-US" dirty="0"/>
              <a:t>다섯째 수준</a:t>
            </a:r>
          </a:p>
          <a:p>
            <a:pPr lvl="4"/>
            <a:endParaRPr lang="en-US" altLang="ko-KR" dirty="0"/>
          </a:p>
        </p:txBody>
      </p:sp>
      <p:sp>
        <p:nvSpPr>
          <p:cNvPr id="1065" name="Text Box 41"/>
          <p:cNvSpPr txBox="1">
            <a:spLocks noChangeArrowheads="1"/>
          </p:cNvSpPr>
          <p:nvPr/>
        </p:nvSpPr>
        <p:spPr bwMode="auto">
          <a:xfrm>
            <a:off x="2057400" y="5638831"/>
            <a:ext cx="54864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endParaRPr kumimoji="1" lang="ko-KR" altLang="ko-KR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71" name="Rectangle 4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6634"/>
            <a:ext cx="82296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0" name="Text Box 104"/>
          <p:cNvSpPr txBox="1">
            <a:spLocks noChangeArrowheads="1"/>
          </p:cNvSpPr>
          <p:nvPr/>
        </p:nvSpPr>
        <p:spPr bwMode="auto">
          <a:xfrm>
            <a:off x="915866" y="6272244"/>
            <a:ext cx="990600" cy="5857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08000">
            <a:spAutoFit/>
          </a:bodyPr>
          <a:lstStyle>
            <a:lvl1pPr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lnSpc>
                <a:spcPct val="150000"/>
              </a:lnSpc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defRPr kumimoji="1" sz="3600" b="1">
                <a:solidFill>
                  <a:schemeClr val="tx2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base" hangingPunct="1">
              <a:lnSpc>
                <a:spcPct val="18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Blip>
                <a:blip r:embed="rId8"/>
              </a:buBlip>
            </a:pPr>
            <a:endParaRPr lang="ko-KR" altLang="ko-KR" sz="1800">
              <a:solidFill>
                <a:srgbClr val="3333CC"/>
              </a:solidFill>
              <a:latin typeface="Times New Roman" pitchFamily="18" charset="0"/>
            </a:endParaRPr>
          </a:p>
        </p:txBody>
      </p:sp>
      <p:sp>
        <p:nvSpPr>
          <p:cNvPr id="1135" name="Text Box 111"/>
          <p:cNvSpPr txBox="1">
            <a:spLocks noChangeArrowheads="1"/>
          </p:cNvSpPr>
          <p:nvPr/>
        </p:nvSpPr>
        <p:spPr bwMode="auto">
          <a:xfrm>
            <a:off x="3568212" y="6277006"/>
            <a:ext cx="228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endParaRPr kumimoji="1" lang="ko-KR" altLang="ko-KR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8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108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95688" y="6531007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108">
                <a:solidFill>
                  <a:schemeClr val="tx1"/>
                </a:solidFill>
              </a:defRPr>
            </a:lvl1pPr>
          </a:lstStyle>
          <a:p>
            <a:fld id="{048DA72E-69AF-49DD-92DB-4C638C127FCB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54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9" r:id="rId3"/>
    <p:sldLayoutId id="2147483680" r:id="rId4"/>
    <p:sldLayoutId id="2147483793" r:id="rId5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600" b="1" i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2pPr>
      <a:lvl3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3pPr>
      <a:lvl4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4pPr>
      <a:lvl5pPr algn="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q"/>
        <a:defRPr kumimoji="1" sz="22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Ø"/>
        <a:defRPr kumimoji="1" sz="20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8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400" b="0" i="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158515"/>
        </a:buClr>
        <a:buFont typeface="Wingdings" pitchFamily="2" charset="2"/>
        <a:buChar char="ü"/>
        <a:defRPr kumimoji="1" sz="1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24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2604" y="6557240"/>
            <a:ext cx="947192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56178" y="6557240"/>
            <a:ext cx="20162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2593" y="6557240"/>
            <a:ext cx="7588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fld id="{3269A621-0914-4D57-AA1C-BB80A2F45EA1}" type="slidenum">
              <a:rPr lang="en-US" altLang="ko-KR" smtClean="0">
                <a:solidFill>
                  <a:prstClr val="black"/>
                </a:solidFill>
              </a:rPr>
              <a:pPr latinLnBrk="0"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24" y="6636225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240" y="6755215"/>
            <a:ext cx="6289547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ts val="840"/>
              </a:lnSpc>
            </a:pPr>
            <a:r>
              <a:rPr lang="en-US" altLang="ko-KR" sz="700" b="1" dirty="0">
                <a:solidFill>
                  <a:srgbClr val="FF0000"/>
                </a:solidFill>
              </a:rPr>
              <a:t>Solvit System Confidential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08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8" r:id="rId4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0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03395"/>
            <a:ext cx="9144000" cy="6388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prstClr val="white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249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2604" y="6557240"/>
            <a:ext cx="947192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56178" y="6557240"/>
            <a:ext cx="2016224" cy="1642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atinLnBrk="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24" y="6636225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7240" y="6755215"/>
            <a:ext cx="6289547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ts val="840"/>
              </a:lnSpc>
            </a:pPr>
            <a:r>
              <a:rPr lang="en-US" altLang="ko-KR" sz="700" b="1" dirty="0">
                <a:solidFill>
                  <a:srgbClr val="FF0000"/>
                </a:solidFill>
              </a:rPr>
              <a:t>Solvit System Confidential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05933" y="6585712"/>
            <a:ext cx="332142" cy="128907"/>
          </a:xfrm>
          <a:prstGeom prst="rect">
            <a:avLst/>
          </a:prstGeom>
        </p:spPr>
        <p:txBody>
          <a:bodyPr vert="horz" lIns="91440" tIns="0" rIns="91440" bIns="0" rtlCol="0" anchor="ctr"/>
          <a:lstStyle/>
          <a:p>
            <a:pPr algn="ctr" latinLnBrk="0"/>
            <a:fld id="{3269A621-0914-4D57-AA1C-BB80A2F45EA1}" type="slidenum">
              <a:rPr lang="en-US" altLang="ko-KR" sz="1000" smtClean="0">
                <a:solidFill>
                  <a:prstClr val="black"/>
                </a:solidFill>
              </a:rPr>
              <a:pPr algn="ctr" latinLnBrk="0"/>
              <a:t>‹#›</a:t>
            </a:fld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1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0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ü"/>
        <a:defRPr sz="14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Wingdings" panose="05000000000000000000" pitchFamily="2" charset="2"/>
        <a:buChar char="Ø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B5747-3941-440B-8E65-82FC583A4405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2831E-FB01-4038-8605-DE1318E3A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6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2E815-756F-45A4-A066-B8B8FFE85997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CDC5E-500D-41E7-B1B0-146A0AB66E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636193"/>
            <a:ext cx="594793" cy="178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5927" y="6755215"/>
            <a:ext cx="3930002" cy="106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ts val="840"/>
              </a:lnSpc>
            </a:pPr>
            <a:r>
              <a:rPr lang="en-US" altLang="ko-KR" sz="7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Solvit</a:t>
            </a:r>
            <a:r>
              <a:rPr lang="en-US" altLang="ko-KR" sz="7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System Confidential</a:t>
            </a:r>
            <a:endParaRPr lang="ko-KR" altLang="en-US" sz="7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05930" y="6697170"/>
            <a:ext cx="332142" cy="128907"/>
          </a:xfrm>
          <a:prstGeom prst="rect">
            <a:avLst/>
          </a:prstGeom>
        </p:spPr>
        <p:txBody>
          <a:bodyPr vert="horz" wrap="none" lIns="91440" tIns="0" rIns="91440" bIns="0" rtlCol="0" anchor="ctr"/>
          <a:lstStyle/>
          <a:p>
            <a:pPr algn="ctr" latinLnBrk="0"/>
            <a:fld id="{3269A621-0914-4D57-AA1C-BB80A2F45EA1}" type="slidenum">
              <a:rPr lang="en-US" altLang="ko-KR" sz="1000" smtClean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 latinLnBrk="0"/>
              <a:t>‹#›</a:t>
            </a:fld>
            <a:endParaRPr lang="ko-KR" altLang="en-US" sz="10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 rot="16200000">
            <a:off x="4317943" y="-6207"/>
            <a:ext cx="96951" cy="685114"/>
          </a:xfrm>
          <a:prstGeom prst="rect">
            <a:avLst/>
          </a:prstGeom>
          <a:gradFill>
            <a:gsLst>
              <a:gs pos="0">
                <a:srgbClr val="E9F2FA"/>
              </a:gs>
              <a:gs pos="51000">
                <a:srgbClr val="A9D4EB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A9D4EB"/>
              </a:gs>
            </a:gsLst>
            <a:lin ang="54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endParaRPr lang="ko-KR" altLang="en-US" sz="140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 userDrawn="1"/>
        </p:nvSpPr>
        <p:spPr>
          <a:xfrm>
            <a:off x="0" y="347147"/>
            <a:ext cx="9144000" cy="60835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8000"/>
                </a:schemeClr>
              </a:gs>
              <a:gs pos="50000">
                <a:srgbClr val="FBFCFE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5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600" b="1" kern="1200" cap="none" spc="0" baseline="0">
          <a:ln w="9000" cmpd="sng">
            <a:solidFill>
              <a:schemeClr val="accent4">
                <a:shade val="50000"/>
                <a:satMod val="120000"/>
              </a:schemeClr>
            </a:solidFill>
            <a:prstDash val="solid"/>
          </a:ln>
          <a:gradFill>
            <a:gsLst>
              <a:gs pos="0">
                <a:schemeClr val="accent4">
                  <a:shade val="20000"/>
                  <a:satMod val="245000"/>
                </a:schemeClr>
              </a:gs>
              <a:gs pos="43000">
                <a:srgbClr val="2A5BBE"/>
              </a:gs>
              <a:gs pos="48000">
                <a:srgbClr val="2A5BBE"/>
              </a:gs>
              <a:gs pos="100000">
                <a:schemeClr val="accent4">
                  <a:shade val="20000"/>
                  <a:satMod val="245000"/>
                </a:schemeClr>
              </a:gs>
            </a:gsLst>
            <a:lin ang="5400000"/>
          </a:gra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>
              <a:lumMod val="85000"/>
              <a:lumOff val="15000"/>
            </a:schemeClr>
          </a:solidFill>
          <a:effectLst/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solvitsystem.co.kr/" TargetMode="Externa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virtualsim.com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7.jp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3568" y="2276902"/>
            <a:ext cx="7772400" cy="1470025"/>
          </a:xfrm>
        </p:spPr>
        <p:txBody>
          <a:bodyPr/>
          <a:lstStyle/>
          <a:p>
            <a:r>
              <a:rPr lang="ko-KR" altLang="en-US" b="1" dirty="0"/>
              <a:t>전파데이터를 활용한 산악구조 </a:t>
            </a:r>
            <a:br>
              <a:rPr lang="en-US" altLang="ko-KR" b="1" dirty="0"/>
            </a:br>
            <a:r>
              <a:rPr lang="ko-KR" altLang="en-US" b="1" dirty="0"/>
              <a:t>수색방안 연구</a:t>
            </a:r>
            <a:endParaRPr lang="en-US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59632" y="1124744"/>
            <a:ext cx="6400800" cy="864096"/>
          </a:xfrm>
        </p:spPr>
        <p:txBody>
          <a:bodyPr/>
          <a:lstStyle/>
          <a:p>
            <a:r>
              <a:rPr lang="ko-KR" altLang="en-US" sz="4400" b="1" dirty="0"/>
              <a:t>최종보고 회의</a:t>
            </a:r>
            <a:endParaRPr lang="en-US" altLang="ko-KR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3734272" y="3746897"/>
            <a:ext cx="1675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2020. 11. 05</a:t>
            </a:r>
          </a:p>
        </p:txBody>
      </p:sp>
    </p:spTree>
    <p:extLst>
      <p:ext uri="{BB962C8B-B14F-4D97-AF65-F5344CB8AC3E}">
        <p14:creationId xmlns:p14="http://schemas.microsoft.com/office/powerpoint/2010/main" val="355479240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2.2 </a:t>
            </a:r>
            <a:r>
              <a:rPr lang="ko-KR" altLang="en-US" dirty="0"/>
              <a:t>연구 목표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3184" y="1196752"/>
            <a:ext cx="8517632" cy="5256584"/>
          </a:xfrm>
        </p:spPr>
        <p:txBody>
          <a:bodyPr/>
          <a:lstStyle/>
          <a:p>
            <a:pPr marL="541338" lvl="2" indent="-363538">
              <a:buFont typeface="Wingdings" pitchFamily="2" charset="2"/>
              <a:buChar char="q"/>
            </a:pPr>
            <a:r>
              <a:rPr lang="ko-KR" altLang="en-US" sz="2000" dirty="0">
                <a:cs typeface="+mn-cs"/>
              </a:rPr>
              <a:t>산악지역 긴급구조 발생시 전파분석을 통한 새로운 수색방안 마련</a:t>
            </a:r>
            <a:endParaRPr lang="en-US" altLang="ko-KR" sz="2000" dirty="0">
              <a:cs typeface="+mn-cs"/>
            </a:endParaRPr>
          </a:p>
          <a:p>
            <a:pPr marL="541338" lvl="2" indent="-363538">
              <a:buNone/>
            </a:pPr>
            <a:endParaRPr lang="en-US" altLang="ko-KR" sz="20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10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11" name="Group 2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761963"/>
              </p:ext>
            </p:extLst>
          </p:nvPr>
        </p:nvGraphicFramePr>
        <p:xfrm>
          <a:off x="755576" y="1772816"/>
          <a:ext cx="7848872" cy="4161983"/>
        </p:xfrm>
        <a:graphic>
          <a:graphicData uri="http://schemas.openxmlformats.org/drawingml/2006/table">
            <a:tbl>
              <a:tblPr/>
              <a:tblGrid>
                <a:gridCol w="39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4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 사항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C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C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전파분석대상 추출을 위한 전파데이터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무선국허가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DB)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 구현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무선국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분석목록 작성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전파데이터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무선국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DB)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추출에 의한 전파분석기능의 개선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수색지역 분석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64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수신기 위치추정 알고리즘 연구 및 기능구현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05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위치추정 결과의 공유방안 마련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수색지역 가시화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663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50346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2.3 </a:t>
            </a:r>
            <a:r>
              <a:rPr lang="ko-KR" altLang="en-US" dirty="0"/>
              <a:t>연구 범위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연구범위 및 절차</a:t>
            </a:r>
            <a:endParaRPr lang="en-US" altLang="ko-KR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11</a:t>
            </a:fld>
            <a:endParaRPr lang="ko-KR" altLang="en-US">
              <a:solidFill>
                <a:srgbClr val="000000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51520" y="1412776"/>
            <a:ext cx="8640960" cy="4861427"/>
            <a:chOff x="1403657" y="803599"/>
            <a:chExt cx="6123058" cy="557773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DA54733-8350-4672-BA8E-45B206D32CE1}"/>
                </a:ext>
              </a:extLst>
            </p:cNvPr>
            <p:cNvSpPr/>
            <p:nvPr/>
          </p:nvSpPr>
          <p:spPr>
            <a:xfrm>
              <a:off x="2123728" y="803599"/>
              <a:ext cx="1493280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GPS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 좌표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45A523A-5A52-4425-88EE-43D4BB9EEC33}"/>
                </a:ext>
              </a:extLst>
            </p:cNvPr>
            <p:cNvSpPr/>
            <p:nvPr/>
          </p:nvSpPr>
          <p:spPr>
            <a:xfrm>
              <a:off x="2123728" y="1187276"/>
              <a:ext cx="1493280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주소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490F3FA-762E-4C12-AB5C-421DA868ED46}"/>
                </a:ext>
              </a:extLst>
            </p:cNvPr>
            <p:cNvSpPr/>
            <p:nvPr/>
          </p:nvSpPr>
          <p:spPr>
            <a:xfrm>
              <a:off x="2123728" y="1570953"/>
              <a:ext cx="1493280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 err="1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폴리곤</a:t>
              </a:r>
              <a:r>
                <a:rPr lang="en-US" altLang="ko-KR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(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반경</a:t>
              </a:r>
              <a:r>
                <a:rPr lang="en-US" altLang="ko-KR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)</a:t>
              </a:r>
              <a:endParaRPr lang="ko-KR" altLang="en-US" sz="1200" b="1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26A202B-AED9-4F00-9234-9D1424F0B622}"/>
                </a:ext>
              </a:extLst>
            </p:cNvPr>
            <p:cNvSpPr/>
            <p:nvPr/>
          </p:nvSpPr>
          <p:spPr>
            <a:xfrm>
              <a:off x="3937482" y="1159514"/>
              <a:ext cx="1333145" cy="323492"/>
            </a:xfrm>
            <a:prstGeom prst="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 err="1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무선국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 데이터 추출</a:t>
              </a:r>
            </a:p>
          </p:txBody>
        </p:sp>
        <p:cxnSp>
          <p:nvCxnSpPr>
            <p:cNvPr id="35" name="연결선: 꺾임 10">
              <a:extLst>
                <a:ext uri="{FF2B5EF4-FFF2-40B4-BE49-F238E27FC236}">
                  <a16:creationId xmlns:a16="http://schemas.microsoft.com/office/drawing/2014/main" id="{513E526D-584E-4763-ACC6-5743CE77EB6D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rot="16200000" flipH="1">
              <a:off x="3592081" y="957344"/>
              <a:ext cx="370335" cy="32046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" name="연결선: 꺾임 12">
              <a:extLst>
                <a:ext uri="{FF2B5EF4-FFF2-40B4-BE49-F238E27FC236}">
                  <a16:creationId xmlns:a16="http://schemas.microsoft.com/office/drawing/2014/main" id="{16279BBD-C909-435C-8158-27D815848AAE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>
              <a:off x="3631575" y="1320479"/>
              <a:ext cx="291340" cy="78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7" name="연결선: 꺾임 14">
              <a:extLst>
                <a:ext uri="{FF2B5EF4-FFF2-40B4-BE49-F238E27FC236}">
                  <a16:creationId xmlns:a16="http://schemas.microsoft.com/office/drawing/2014/main" id="{E5803A8E-19A0-453C-8E4B-9C3B3176B398}"/>
                </a:ext>
              </a:extLst>
            </p:cNvPr>
            <p:cNvCxnSpPr>
              <a:cxnSpLocks/>
              <a:stCxn id="33" idx="3"/>
              <a:endCxn id="34" idx="1"/>
            </p:cNvCxnSpPr>
            <p:nvPr/>
          </p:nvCxnSpPr>
          <p:spPr>
            <a:xfrm flipV="1">
              <a:off x="3631575" y="1321261"/>
              <a:ext cx="291340" cy="382896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8" name="원통형 21">
              <a:extLst>
                <a:ext uri="{FF2B5EF4-FFF2-40B4-BE49-F238E27FC236}">
                  <a16:creationId xmlns:a16="http://schemas.microsoft.com/office/drawing/2014/main" id="{1DD7B60B-6ACE-4755-B721-FCB17E0BB249}"/>
                </a:ext>
              </a:extLst>
            </p:cNvPr>
            <p:cNvSpPr/>
            <p:nvPr/>
          </p:nvSpPr>
          <p:spPr>
            <a:xfrm>
              <a:off x="5553837" y="1098546"/>
              <a:ext cx="1466443" cy="443865"/>
            </a:xfrm>
            <a:prstGeom prst="can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 err="1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무선국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 허가 </a:t>
              </a:r>
              <a:r>
                <a:rPr lang="en-US" altLang="ko-KR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DB</a:t>
              </a:r>
              <a:endParaRPr lang="ko-KR" altLang="en-US" sz="1200" b="1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cxnSp>
          <p:nvCxnSpPr>
            <p:cNvPr id="39" name="연결선: 꺾임 23">
              <a:extLst>
                <a:ext uri="{FF2B5EF4-FFF2-40B4-BE49-F238E27FC236}">
                  <a16:creationId xmlns:a16="http://schemas.microsoft.com/office/drawing/2014/main" id="{CCD82776-2795-41D8-8509-AAF679BB6023}"/>
                </a:ext>
              </a:extLst>
            </p:cNvPr>
            <p:cNvCxnSpPr>
              <a:cxnSpLocks/>
              <a:stCxn id="38" idx="2"/>
              <a:endCxn id="34" idx="3"/>
            </p:cNvCxnSpPr>
            <p:nvPr/>
          </p:nvCxnSpPr>
          <p:spPr>
            <a:xfrm rot="10800000" flipV="1">
              <a:off x="5283500" y="1320477"/>
              <a:ext cx="257464" cy="783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612DCEB-32D2-474F-BBEE-3E7E77072CEB}"/>
                </a:ext>
              </a:extLst>
            </p:cNvPr>
            <p:cNvSpPr/>
            <p:nvPr/>
          </p:nvSpPr>
          <p:spPr>
            <a:xfrm>
              <a:off x="3937482" y="2148735"/>
              <a:ext cx="1333145" cy="323492"/>
            </a:xfrm>
            <a:prstGeom prst="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 err="1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무선국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 데이터 추출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FB24565-B394-4D95-8C8A-76AFA254E02B}"/>
                </a:ext>
              </a:extLst>
            </p:cNvPr>
            <p:cNvSpPr/>
            <p:nvPr/>
          </p:nvSpPr>
          <p:spPr>
            <a:xfrm>
              <a:off x="2123728" y="1992960"/>
              <a:ext cx="1493280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사업자별 필터링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5D364D-AB03-45F0-855A-A8B117C4ADA9}"/>
                </a:ext>
              </a:extLst>
            </p:cNvPr>
            <p:cNvSpPr/>
            <p:nvPr/>
          </p:nvSpPr>
          <p:spPr>
            <a:xfrm>
              <a:off x="2123728" y="2376637"/>
              <a:ext cx="1493280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서비스 별 필터링</a:t>
              </a:r>
            </a:p>
          </p:txBody>
        </p:sp>
        <p:cxnSp>
          <p:nvCxnSpPr>
            <p:cNvPr id="43" name="연결선: 꺾임 33">
              <a:extLst>
                <a:ext uri="{FF2B5EF4-FFF2-40B4-BE49-F238E27FC236}">
                  <a16:creationId xmlns:a16="http://schemas.microsoft.com/office/drawing/2014/main" id="{1BD8A1D1-FB3B-4EA7-9399-AEBF794FF2E8}"/>
                </a:ext>
              </a:extLst>
            </p:cNvPr>
            <p:cNvCxnSpPr>
              <a:cxnSpLocks/>
              <a:stCxn id="41" idx="3"/>
              <a:endCxn id="40" idx="1"/>
            </p:cNvCxnSpPr>
            <p:nvPr/>
          </p:nvCxnSpPr>
          <p:spPr>
            <a:xfrm>
              <a:off x="3631575" y="2126163"/>
              <a:ext cx="291340" cy="184319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연결선: 꺾임 36">
              <a:extLst>
                <a:ext uri="{FF2B5EF4-FFF2-40B4-BE49-F238E27FC236}">
                  <a16:creationId xmlns:a16="http://schemas.microsoft.com/office/drawing/2014/main" id="{17AD4A0E-BCE3-4B85-843F-C648E0CF8C6A}"/>
                </a:ext>
              </a:extLst>
            </p:cNvPr>
            <p:cNvCxnSpPr>
              <a:cxnSpLocks/>
              <a:stCxn id="42" idx="3"/>
              <a:endCxn id="40" idx="1"/>
            </p:cNvCxnSpPr>
            <p:nvPr/>
          </p:nvCxnSpPr>
          <p:spPr>
            <a:xfrm flipV="1">
              <a:off x="3631575" y="2310482"/>
              <a:ext cx="291340" cy="19935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64833CF-C692-444A-BCAC-BE557AEA7D95}"/>
                </a:ext>
              </a:extLst>
            </p:cNvPr>
            <p:cNvSpPr/>
            <p:nvPr/>
          </p:nvSpPr>
          <p:spPr>
            <a:xfrm>
              <a:off x="5591083" y="1992960"/>
              <a:ext cx="1429188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기울기</a:t>
              </a:r>
              <a:r>
                <a:rPr lang="en-US" altLang="ko-KR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/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방위각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D0AD995-1516-4238-A47A-F8C797A328C2}"/>
                </a:ext>
              </a:extLst>
            </p:cNvPr>
            <p:cNvSpPr/>
            <p:nvPr/>
          </p:nvSpPr>
          <p:spPr>
            <a:xfrm>
              <a:off x="5591083" y="2376637"/>
              <a:ext cx="1429188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안테나 패턴정보</a:t>
              </a:r>
            </a:p>
          </p:txBody>
        </p:sp>
        <p:cxnSp>
          <p:nvCxnSpPr>
            <p:cNvPr id="47" name="연결선: 꺾임 43">
              <a:extLst>
                <a:ext uri="{FF2B5EF4-FFF2-40B4-BE49-F238E27FC236}">
                  <a16:creationId xmlns:a16="http://schemas.microsoft.com/office/drawing/2014/main" id="{A128024F-9249-4FA4-B7D9-3D06577F37F9}"/>
                </a:ext>
              </a:extLst>
            </p:cNvPr>
            <p:cNvCxnSpPr>
              <a:cxnSpLocks/>
              <a:stCxn id="45" idx="1"/>
              <a:endCxn id="40" idx="3"/>
            </p:cNvCxnSpPr>
            <p:nvPr/>
          </p:nvCxnSpPr>
          <p:spPr>
            <a:xfrm rot="10800000" flipV="1">
              <a:off x="5285193" y="2126163"/>
              <a:ext cx="291324" cy="184319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연결선: 꺾임 46">
              <a:extLst>
                <a:ext uri="{FF2B5EF4-FFF2-40B4-BE49-F238E27FC236}">
                  <a16:creationId xmlns:a16="http://schemas.microsoft.com/office/drawing/2014/main" id="{23F4F150-3C25-42C7-80CB-AA3E6542B620}"/>
                </a:ext>
              </a:extLst>
            </p:cNvPr>
            <p:cNvCxnSpPr>
              <a:cxnSpLocks/>
              <a:stCxn id="46" idx="1"/>
              <a:endCxn id="40" idx="3"/>
            </p:cNvCxnSpPr>
            <p:nvPr/>
          </p:nvCxnSpPr>
          <p:spPr>
            <a:xfrm rot="10800000">
              <a:off x="5285193" y="2310482"/>
              <a:ext cx="291324" cy="19935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83B778D-DE10-4A12-A4E9-CC30BA76692C}"/>
                </a:ext>
              </a:extLst>
            </p:cNvPr>
            <p:cNvSpPr/>
            <p:nvPr/>
          </p:nvSpPr>
          <p:spPr>
            <a:xfrm>
              <a:off x="3937482" y="2931866"/>
              <a:ext cx="1333145" cy="323492"/>
            </a:xfrm>
            <a:prstGeom prst="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 err="1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무선국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 접속 구분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7B63B08-D1FA-4E79-AAD2-D1E79160D431}"/>
                </a:ext>
              </a:extLst>
            </p:cNvPr>
            <p:cNvSpPr/>
            <p:nvPr/>
          </p:nvSpPr>
          <p:spPr>
            <a:xfrm>
              <a:off x="5591083" y="2761417"/>
              <a:ext cx="1429188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접속 기지국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362C8C6-19BD-48CB-BDC1-EBF30072D202}"/>
                </a:ext>
              </a:extLst>
            </p:cNvPr>
            <p:cNvSpPr/>
            <p:nvPr/>
          </p:nvSpPr>
          <p:spPr>
            <a:xfrm>
              <a:off x="5591083" y="3145094"/>
              <a:ext cx="1429188" cy="266406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 err="1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비접속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 기지국</a:t>
              </a:r>
            </a:p>
          </p:txBody>
        </p:sp>
        <p:cxnSp>
          <p:nvCxnSpPr>
            <p:cNvPr id="52" name="연결선: 꺾임 56">
              <a:extLst>
                <a:ext uri="{FF2B5EF4-FFF2-40B4-BE49-F238E27FC236}">
                  <a16:creationId xmlns:a16="http://schemas.microsoft.com/office/drawing/2014/main" id="{8D031A36-4144-4714-BBA5-9DA1A54FA189}"/>
                </a:ext>
              </a:extLst>
            </p:cNvPr>
            <p:cNvCxnSpPr>
              <a:cxnSpLocks/>
              <a:stCxn id="50" idx="1"/>
              <a:endCxn id="49" idx="3"/>
            </p:cNvCxnSpPr>
            <p:nvPr/>
          </p:nvCxnSpPr>
          <p:spPr>
            <a:xfrm rot="10800000" flipV="1">
              <a:off x="5285193" y="2894619"/>
              <a:ext cx="291324" cy="198993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연결선: 꺾임 57">
              <a:extLst>
                <a:ext uri="{FF2B5EF4-FFF2-40B4-BE49-F238E27FC236}">
                  <a16:creationId xmlns:a16="http://schemas.microsoft.com/office/drawing/2014/main" id="{E860A307-1F05-4815-9FA8-576367AEB2C9}"/>
                </a:ext>
              </a:extLst>
            </p:cNvPr>
            <p:cNvCxnSpPr>
              <a:cxnSpLocks/>
              <a:stCxn id="51" idx="1"/>
              <a:endCxn id="49" idx="3"/>
            </p:cNvCxnSpPr>
            <p:nvPr/>
          </p:nvCxnSpPr>
          <p:spPr>
            <a:xfrm rot="10800000">
              <a:off x="5285193" y="3093613"/>
              <a:ext cx="291324" cy="18468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B9DC7D5-769B-456E-BD1F-4121F0DE913B}"/>
                </a:ext>
              </a:extLst>
            </p:cNvPr>
            <p:cNvSpPr/>
            <p:nvPr/>
          </p:nvSpPr>
          <p:spPr>
            <a:xfrm>
              <a:off x="2585102" y="2931865"/>
              <a:ext cx="1031906" cy="323492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사용자 작업</a:t>
              </a:r>
            </a:p>
          </p:txBody>
        </p:sp>
        <p:cxnSp>
          <p:nvCxnSpPr>
            <p:cNvPr id="55" name="연결선: 꺾임 62">
              <a:extLst>
                <a:ext uri="{FF2B5EF4-FFF2-40B4-BE49-F238E27FC236}">
                  <a16:creationId xmlns:a16="http://schemas.microsoft.com/office/drawing/2014/main" id="{6B66C14C-D0F5-4F8E-B363-012C23F66E32}"/>
                </a:ext>
              </a:extLst>
            </p:cNvPr>
            <p:cNvCxnSpPr>
              <a:cxnSpLocks/>
              <a:stCxn id="54" idx="3"/>
              <a:endCxn id="49" idx="1"/>
            </p:cNvCxnSpPr>
            <p:nvPr/>
          </p:nvCxnSpPr>
          <p:spPr>
            <a:xfrm>
              <a:off x="3631575" y="3093612"/>
              <a:ext cx="291340" cy="1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11D6C89-23FC-4426-8042-32EED97C9B2B}"/>
                </a:ext>
              </a:extLst>
            </p:cNvPr>
            <p:cNvSpPr/>
            <p:nvPr/>
          </p:nvSpPr>
          <p:spPr>
            <a:xfrm>
              <a:off x="3873379" y="3714970"/>
              <a:ext cx="1636388" cy="405174"/>
            </a:xfrm>
            <a:prstGeom prst="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 err="1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무선국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 분석 목록</a:t>
              </a: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48232ED-62AD-4DF0-9CE2-8B755DB4F089}"/>
                </a:ext>
              </a:extLst>
            </p:cNvPr>
            <p:cNvSpPr/>
            <p:nvPr/>
          </p:nvSpPr>
          <p:spPr>
            <a:xfrm>
              <a:off x="2585104" y="4146787"/>
              <a:ext cx="1031906" cy="323492"/>
            </a:xfrm>
            <a:prstGeom prst="rect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DBM File</a:t>
              </a:r>
              <a:endParaRPr lang="ko-KR" altLang="en-US" sz="1200" b="1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27DCFF9-6254-4D45-BB83-0CC472C1B061}"/>
                </a:ext>
              </a:extLst>
            </p:cNvPr>
            <p:cNvSpPr/>
            <p:nvPr/>
          </p:nvSpPr>
          <p:spPr>
            <a:xfrm>
              <a:off x="3937482" y="4498096"/>
              <a:ext cx="1333145" cy="323492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HTZ API</a:t>
              </a:r>
              <a:endParaRPr lang="ko-KR" altLang="en-US" sz="1200" b="1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cxnSp>
          <p:nvCxnSpPr>
            <p:cNvPr id="59" name="연결선: 꺾임 73">
              <a:extLst>
                <a:ext uri="{FF2B5EF4-FFF2-40B4-BE49-F238E27FC236}">
                  <a16:creationId xmlns:a16="http://schemas.microsoft.com/office/drawing/2014/main" id="{98459565-8176-42BC-9CF2-36550E9DFB96}"/>
                </a:ext>
              </a:extLst>
            </p:cNvPr>
            <p:cNvCxnSpPr>
              <a:stCxn id="56" idx="1"/>
              <a:endCxn id="57" idx="0"/>
            </p:cNvCxnSpPr>
            <p:nvPr/>
          </p:nvCxnSpPr>
          <p:spPr>
            <a:xfrm rot="10800000" flipV="1">
              <a:off x="3136163" y="3917558"/>
              <a:ext cx="702111" cy="229230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0" name="연결선: 꺾임 75">
              <a:extLst>
                <a:ext uri="{FF2B5EF4-FFF2-40B4-BE49-F238E27FC236}">
                  <a16:creationId xmlns:a16="http://schemas.microsoft.com/office/drawing/2014/main" id="{F43777D1-2D4F-4491-B461-C82DF789097A}"/>
                </a:ext>
              </a:extLst>
            </p:cNvPr>
            <p:cNvCxnSpPr>
              <a:cxnSpLocks/>
              <a:stCxn id="57" idx="2"/>
              <a:endCxn id="58" idx="1"/>
            </p:cNvCxnSpPr>
            <p:nvPr/>
          </p:nvCxnSpPr>
          <p:spPr>
            <a:xfrm rot="16200000" flipH="1">
              <a:off x="3433105" y="4146848"/>
              <a:ext cx="172330" cy="83642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15926C7-1FC0-4C3A-92E0-88B0AC96118E}"/>
                </a:ext>
              </a:extLst>
            </p:cNvPr>
            <p:cNvSpPr/>
            <p:nvPr/>
          </p:nvSpPr>
          <p:spPr>
            <a:xfrm>
              <a:off x="3179538" y="5281211"/>
              <a:ext cx="1489750" cy="323493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36000" rIns="0" bIns="36000" rtlCol="0" anchor="ctr"/>
            <a:lstStyle/>
            <a:p>
              <a:pPr algn="ctr" latinLnBrk="0"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접속</a:t>
              </a:r>
              <a:r>
                <a:rPr lang="en-US" altLang="ko-KR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/</a:t>
              </a:r>
              <a:r>
                <a:rPr lang="ko-KR" altLang="en-US" sz="1100" b="1" kern="0" dirty="0" err="1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비접속</a:t>
              </a:r>
              <a:r>
                <a:rPr lang="ko-KR" altLang="en-US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 </a:t>
              </a:r>
              <a:r>
                <a:rPr lang="en-US" altLang="ko-KR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Best Server </a:t>
              </a:r>
              <a:r>
                <a:rPr lang="ko-KR" altLang="en-US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분석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43CF743-B5CE-47AD-9413-5F4316C6448A}"/>
                </a:ext>
              </a:extLst>
            </p:cNvPr>
            <p:cNvSpPr/>
            <p:nvPr/>
          </p:nvSpPr>
          <p:spPr>
            <a:xfrm>
              <a:off x="1403657" y="5281211"/>
              <a:ext cx="1638119" cy="323492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접속</a:t>
              </a:r>
              <a:r>
                <a:rPr lang="en-US" altLang="ko-KR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/</a:t>
              </a:r>
              <a:r>
                <a:rPr lang="ko-KR" altLang="en-US" sz="1200" b="1" kern="0" dirty="0" err="1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비접속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 커버리지 분석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5980D19-9971-4095-8D83-ACB154597F8D}"/>
                </a:ext>
              </a:extLst>
            </p:cNvPr>
            <p:cNvSpPr/>
            <p:nvPr/>
          </p:nvSpPr>
          <p:spPr>
            <a:xfrm>
              <a:off x="4764857" y="5286801"/>
              <a:ext cx="1333145" cy="323493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접속 기지국 중첩 분석</a:t>
              </a:r>
            </a:p>
          </p:txBody>
        </p:sp>
        <p:cxnSp>
          <p:nvCxnSpPr>
            <p:cNvPr id="64" name="연결선: 꺾임 84">
              <a:extLst>
                <a:ext uri="{FF2B5EF4-FFF2-40B4-BE49-F238E27FC236}">
                  <a16:creationId xmlns:a16="http://schemas.microsoft.com/office/drawing/2014/main" id="{77289DC7-4B62-4AF0-8574-DD0A4B06B760}"/>
                </a:ext>
              </a:extLst>
            </p:cNvPr>
            <p:cNvCxnSpPr>
              <a:cxnSpLocks/>
              <a:stCxn id="58" idx="2"/>
              <a:endCxn id="62" idx="0"/>
            </p:cNvCxnSpPr>
            <p:nvPr/>
          </p:nvCxnSpPr>
          <p:spPr>
            <a:xfrm rot="5400000">
              <a:off x="3204466" y="3860730"/>
              <a:ext cx="417839" cy="2381338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연결선: 꺾임 86">
              <a:extLst>
                <a:ext uri="{FF2B5EF4-FFF2-40B4-BE49-F238E27FC236}">
                  <a16:creationId xmlns:a16="http://schemas.microsoft.com/office/drawing/2014/main" id="{D86645ED-7260-49DE-8AF9-D712146EC2D0}"/>
                </a:ext>
              </a:extLst>
            </p:cNvPr>
            <p:cNvCxnSpPr>
              <a:cxnSpLocks/>
              <a:stCxn id="58" idx="2"/>
              <a:endCxn id="61" idx="0"/>
            </p:cNvCxnSpPr>
            <p:nvPr/>
          </p:nvCxnSpPr>
          <p:spPr>
            <a:xfrm rot="5400000">
              <a:off x="4034423" y="4711579"/>
              <a:ext cx="459623" cy="679641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연결선: 꺾임 88">
              <a:extLst>
                <a:ext uri="{FF2B5EF4-FFF2-40B4-BE49-F238E27FC236}">
                  <a16:creationId xmlns:a16="http://schemas.microsoft.com/office/drawing/2014/main" id="{3F446862-B355-427E-9986-877F3CBC3251}"/>
                </a:ext>
              </a:extLst>
            </p:cNvPr>
            <p:cNvCxnSpPr>
              <a:cxnSpLocks/>
              <a:stCxn id="58" idx="2"/>
              <a:endCxn id="63" idx="0"/>
            </p:cNvCxnSpPr>
            <p:nvPr/>
          </p:nvCxnSpPr>
          <p:spPr>
            <a:xfrm rot="16200000" flipH="1">
              <a:off x="4785136" y="4640506"/>
              <a:ext cx="465212" cy="827376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연결선: 꺾임 90">
              <a:extLst>
                <a:ext uri="{FF2B5EF4-FFF2-40B4-BE49-F238E27FC236}">
                  <a16:creationId xmlns:a16="http://schemas.microsoft.com/office/drawing/2014/main" id="{2E2EE7E1-6A6B-4C26-8E20-4F4560216ED5}"/>
                </a:ext>
              </a:extLst>
            </p:cNvPr>
            <p:cNvCxnSpPr>
              <a:stCxn id="34" idx="2"/>
              <a:endCxn id="40" idx="0"/>
            </p:cNvCxnSpPr>
            <p:nvPr/>
          </p:nvCxnSpPr>
          <p:spPr>
            <a:xfrm rot="5400000">
              <a:off x="4301451" y="1815110"/>
              <a:ext cx="605208" cy="12700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연결선: 꺾임 91">
              <a:extLst>
                <a:ext uri="{FF2B5EF4-FFF2-40B4-BE49-F238E27FC236}">
                  <a16:creationId xmlns:a16="http://schemas.microsoft.com/office/drawing/2014/main" id="{98A57829-2BF8-4DB2-80DC-C1850DAEB298}"/>
                </a:ext>
              </a:extLst>
            </p:cNvPr>
            <p:cNvCxnSpPr>
              <a:cxnSpLocks/>
              <a:stCxn id="40" idx="2"/>
              <a:endCxn id="49" idx="0"/>
            </p:cNvCxnSpPr>
            <p:nvPr/>
          </p:nvCxnSpPr>
          <p:spPr>
            <a:xfrm rot="5400000">
              <a:off x="4395128" y="2701287"/>
              <a:ext cx="417853" cy="12700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연결선: 꺾임 94">
              <a:extLst>
                <a:ext uri="{FF2B5EF4-FFF2-40B4-BE49-F238E27FC236}">
                  <a16:creationId xmlns:a16="http://schemas.microsoft.com/office/drawing/2014/main" id="{6E903FA9-2EB2-4C0C-B83A-83EAC401DBFC}"/>
                </a:ext>
              </a:extLst>
            </p:cNvPr>
            <p:cNvCxnSpPr>
              <a:cxnSpLocks/>
              <a:stCxn id="49" idx="2"/>
              <a:endCxn id="56" idx="0"/>
            </p:cNvCxnSpPr>
            <p:nvPr/>
          </p:nvCxnSpPr>
          <p:spPr>
            <a:xfrm rot="16200000" flipH="1">
              <a:off x="4438900" y="3441405"/>
              <a:ext cx="417829" cy="8751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EA10627-AFEB-4250-B38E-E1F5D66292DA}"/>
                </a:ext>
              </a:extLst>
            </p:cNvPr>
            <p:cNvSpPr/>
            <p:nvPr/>
          </p:nvSpPr>
          <p:spPr>
            <a:xfrm>
              <a:off x="3041768" y="6057837"/>
              <a:ext cx="2235261" cy="323492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Google Earth KMZ file Image TIF file</a:t>
              </a:r>
              <a:endParaRPr lang="ko-KR" altLang="en-US" sz="1200" b="1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cxnSp>
          <p:nvCxnSpPr>
            <p:cNvPr id="71" name="연결선: 꺾임 103">
              <a:extLst>
                <a:ext uri="{FF2B5EF4-FFF2-40B4-BE49-F238E27FC236}">
                  <a16:creationId xmlns:a16="http://schemas.microsoft.com/office/drawing/2014/main" id="{A9982079-CA26-4273-8176-E5509E61CC4B}"/>
                </a:ext>
              </a:extLst>
            </p:cNvPr>
            <p:cNvCxnSpPr>
              <a:cxnSpLocks/>
              <a:stCxn id="61" idx="2"/>
              <a:endCxn id="70" idx="0"/>
            </p:cNvCxnSpPr>
            <p:nvPr/>
          </p:nvCxnSpPr>
          <p:spPr>
            <a:xfrm rot="16200000" flipH="1">
              <a:off x="3815340" y="5713776"/>
              <a:ext cx="453133" cy="234986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2" name="연결선: 꺾임 105">
              <a:extLst>
                <a:ext uri="{FF2B5EF4-FFF2-40B4-BE49-F238E27FC236}">
                  <a16:creationId xmlns:a16="http://schemas.microsoft.com/office/drawing/2014/main" id="{4A68CE36-2A63-4C95-97BF-BFBE2936EEFD}"/>
                </a:ext>
              </a:extLst>
            </p:cNvPr>
            <p:cNvCxnSpPr>
              <a:cxnSpLocks/>
              <a:stCxn id="62" idx="2"/>
              <a:endCxn id="70" idx="0"/>
            </p:cNvCxnSpPr>
            <p:nvPr/>
          </p:nvCxnSpPr>
          <p:spPr>
            <a:xfrm rot="16200000" flipH="1">
              <a:off x="2985088" y="4862928"/>
              <a:ext cx="411940" cy="1936682"/>
            </a:xfrm>
            <a:prstGeom prst="bentConnector3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3" name="연결선: 꺾임 107">
              <a:extLst>
                <a:ext uri="{FF2B5EF4-FFF2-40B4-BE49-F238E27FC236}">
                  <a16:creationId xmlns:a16="http://schemas.microsoft.com/office/drawing/2014/main" id="{80CD049C-4FFA-444A-9326-3F7F545A4B6C}"/>
                </a:ext>
              </a:extLst>
            </p:cNvPr>
            <p:cNvCxnSpPr>
              <a:cxnSpLocks/>
              <a:stCxn id="63" idx="2"/>
              <a:endCxn id="70" idx="0"/>
            </p:cNvCxnSpPr>
            <p:nvPr/>
          </p:nvCxnSpPr>
          <p:spPr>
            <a:xfrm rot="5400000">
              <a:off x="4571643" y="5198049"/>
              <a:ext cx="447543" cy="1272031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3400266-EB0E-45F5-ABA0-F93DD0EA64EB}"/>
                </a:ext>
              </a:extLst>
            </p:cNvPr>
            <p:cNvSpPr/>
            <p:nvPr/>
          </p:nvSpPr>
          <p:spPr>
            <a:xfrm>
              <a:off x="5505055" y="6055522"/>
              <a:ext cx="1659241" cy="323492"/>
            </a:xfrm>
            <a:prstGeom prst="rect">
              <a:avLst/>
            </a:prstGeom>
            <a:solidFill>
              <a:srgbClr val="70AD47"/>
            </a:solidFill>
            <a:ln w="12700" cap="flat" cmpd="sng" algn="ctr">
              <a:solidFill>
                <a:srgbClr val="70AD47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en-US" altLang="ko-KR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Google Earth </a:t>
              </a:r>
            </a:p>
          </p:txBody>
        </p:sp>
        <p:cxnSp>
          <p:nvCxnSpPr>
            <p:cNvPr id="75" name="연결선: 꺾임 115">
              <a:extLst>
                <a:ext uri="{FF2B5EF4-FFF2-40B4-BE49-F238E27FC236}">
                  <a16:creationId xmlns:a16="http://schemas.microsoft.com/office/drawing/2014/main" id="{A12E790A-6D42-48C4-8A16-64D587C0BFB2}"/>
                </a:ext>
              </a:extLst>
            </p:cNvPr>
            <p:cNvCxnSpPr>
              <a:cxnSpLocks/>
              <a:stCxn id="70" idx="3"/>
              <a:endCxn id="74" idx="1"/>
            </p:cNvCxnSpPr>
            <p:nvPr/>
          </p:nvCxnSpPr>
          <p:spPr>
            <a:xfrm flipV="1">
              <a:off x="5287394" y="6217268"/>
              <a:ext cx="207296" cy="231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D810AB0-8143-4197-8A27-E62729976581}"/>
                </a:ext>
              </a:extLst>
            </p:cNvPr>
            <p:cNvSpPr/>
            <p:nvPr/>
          </p:nvSpPr>
          <p:spPr>
            <a:xfrm>
              <a:off x="6193570" y="5286800"/>
              <a:ext cx="1333145" cy="323492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algn="ctr" latinLnBrk="0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수색지역 선정 분석</a:t>
              </a:r>
            </a:p>
          </p:txBody>
        </p:sp>
        <p:cxnSp>
          <p:nvCxnSpPr>
            <p:cNvPr id="77" name="연결선: 꺾임 85">
              <a:extLst>
                <a:ext uri="{FF2B5EF4-FFF2-40B4-BE49-F238E27FC236}">
                  <a16:creationId xmlns:a16="http://schemas.microsoft.com/office/drawing/2014/main" id="{C92E9C84-E5B1-4BD3-B515-66E5A9A711AE}"/>
                </a:ext>
              </a:extLst>
            </p:cNvPr>
            <p:cNvCxnSpPr>
              <a:cxnSpLocks/>
              <a:stCxn id="58" idx="2"/>
              <a:endCxn id="76" idx="0"/>
            </p:cNvCxnSpPr>
            <p:nvPr/>
          </p:nvCxnSpPr>
          <p:spPr>
            <a:xfrm rot="16200000" flipH="1">
              <a:off x="5520639" y="3926150"/>
              <a:ext cx="422920" cy="225608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8" name="연결선: 꺾임 87">
              <a:extLst>
                <a:ext uri="{FF2B5EF4-FFF2-40B4-BE49-F238E27FC236}">
                  <a16:creationId xmlns:a16="http://schemas.microsoft.com/office/drawing/2014/main" id="{AC4808B6-4B35-42A7-B537-FEAA03199728}"/>
                </a:ext>
              </a:extLst>
            </p:cNvPr>
            <p:cNvCxnSpPr>
              <a:cxnSpLocks/>
              <a:stCxn id="76" idx="2"/>
              <a:endCxn id="70" idx="0"/>
            </p:cNvCxnSpPr>
            <p:nvPr/>
          </p:nvCxnSpPr>
          <p:spPr>
            <a:xfrm rot="5400000">
              <a:off x="5306342" y="4483693"/>
              <a:ext cx="406859" cy="270074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9" name="직사각형 78"/>
          <p:cNvSpPr/>
          <p:nvPr/>
        </p:nvSpPr>
        <p:spPr bwMode="auto">
          <a:xfrm>
            <a:off x="8208404" y="737665"/>
            <a:ext cx="936104" cy="6926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r>
              <a:rPr kumimoji="1"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kumimoji="1" lang="ko-KR" altLang="en-US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6804248" y="4608573"/>
            <a:ext cx="2664296" cy="81440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</a:t>
            </a:r>
            <a:r>
              <a:rPr kumimoji="1" lang="en-US" altLang="ko-KR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??</a:t>
            </a:r>
            <a:r>
              <a:rPr kumimoji="1" lang="ko-KR" altLang="en-US" sz="14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략</a:t>
            </a:r>
            <a:endParaRPr kumimoji="1"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endParaRPr kumimoji="1" lang="en-US" altLang="ko-KR" sz="14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27391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7194" y="2718784"/>
            <a:ext cx="7351232" cy="2812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3.1 </a:t>
            </a:r>
            <a:r>
              <a:rPr lang="ko-KR" altLang="en-US" dirty="0" err="1"/>
              <a:t>무선국</a:t>
            </a:r>
            <a:r>
              <a:rPr lang="ko-KR" altLang="en-US" dirty="0"/>
              <a:t> 분석목록 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3.2 </a:t>
            </a:r>
            <a:r>
              <a:rPr lang="ko-KR" altLang="en-US" dirty="0"/>
              <a:t>수색지역 분석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3.3 </a:t>
            </a:r>
            <a:r>
              <a:rPr lang="ko-KR" altLang="en-US" dirty="0"/>
              <a:t>수색지역 가시화</a:t>
            </a:r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1357020" y="616399"/>
            <a:ext cx="6203257" cy="528637"/>
          </a:xfrm>
        </p:spPr>
        <p:txBody>
          <a:bodyPr/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연구 내용</a:t>
            </a:r>
          </a:p>
        </p:txBody>
      </p:sp>
    </p:spTree>
    <p:extLst>
      <p:ext uri="{BB962C8B-B14F-4D97-AF65-F5344CB8AC3E}">
        <p14:creationId xmlns:p14="http://schemas.microsoft.com/office/powerpoint/2010/main" val="316327750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3.1 </a:t>
            </a:r>
            <a:r>
              <a:rPr lang="ko-KR" altLang="en-US" dirty="0"/>
              <a:t>연구개발 현황표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3184" y="1196752"/>
            <a:ext cx="8517632" cy="5256584"/>
          </a:xfrm>
        </p:spPr>
        <p:txBody>
          <a:bodyPr/>
          <a:lstStyle/>
          <a:p>
            <a:pPr marL="177800" lvl="2" indent="0">
              <a:buNone/>
            </a:pPr>
            <a:endParaRPr lang="en-US" altLang="ko-KR" sz="2000" dirty="0">
              <a:cs typeface="+mn-cs"/>
            </a:endParaRPr>
          </a:p>
          <a:p>
            <a:pPr marL="541338" lvl="2" indent="-363538">
              <a:buNone/>
            </a:pPr>
            <a:endParaRPr lang="en-US" altLang="ko-KR" sz="20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13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289304"/>
              </p:ext>
            </p:extLst>
          </p:nvPr>
        </p:nvGraphicFramePr>
        <p:xfrm>
          <a:off x="467543" y="1340768"/>
          <a:ext cx="8219256" cy="4660522"/>
        </p:xfrm>
        <a:graphic>
          <a:graphicData uri="http://schemas.openxmlformats.org/drawingml/2006/table">
            <a:tbl>
              <a:tblPr/>
              <a:tblGrid>
                <a:gridCol w="4824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4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982">
                <a:tc>
                  <a:txBody>
                    <a:bodyPr/>
                    <a:lstStyle/>
                    <a:p>
                      <a:pPr marL="0" indent="0" algn="just" fontAlgn="ctr">
                        <a:buNone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                     요구 </a:t>
                      </a:r>
                      <a:r>
                        <a:rPr lang="ko-KR" altLang="en-US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기능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개발   내용 　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982">
                <a:tc>
                  <a:txBody>
                    <a:bodyPr/>
                    <a:lstStyle/>
                    <a:p>
                      <a:pPr marL="228600" marR="0" indent="-228600" algn="just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전파분석대상 추출을 위한 전파데이터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무선국허가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DB)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연계 구현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전파진흥원에서 운영중인 전파데이터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DB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와 연계한 데이터 추출 프로그램 구현 완료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988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특정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무선국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주소정보 보유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주변의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무선국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추출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검색 기준 및 확장 반경을 통한 주변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무선국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데이터 추출 기능 구현 완료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988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법정동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기반 지역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(Polygon)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무선국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추출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사용자가 설정한 법정동에 포함된 데이터 추출 기능 구현 완료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976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② 국립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·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도립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·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군립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공원지역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(Polygon)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내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무선국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추출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　국립공원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Polygon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확장반경에 포함된 데이터 추출 기능 구현 완료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988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③ 지역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(Polygon)DB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의 수정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·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추가 관리 기능 구현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입력한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GPS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기준에서 설정된 반경에 포함된 데이터 추출 기능 구현 완료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976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④ 추출된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무선국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데이터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Set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는 특정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·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비특정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무선국을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구분가능할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것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추출된 정보를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접속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”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또는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“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비접속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”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으로 구분하여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분석 파일 제공 기능 구현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988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추출된 무선국은 파일 또는 별도 형태로 관리가능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추출된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무선국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파일은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mdb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(MS Access)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형식으로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생성되어 관리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988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① 추출된 무선국은 전파분석 적용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(import)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가능할 것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추출된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무선국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파일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mdb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HTZ Warfare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도구에서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적용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(import)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되어 전파 분석 수행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976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② 추출된 무선국은 가공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·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수정하여 적용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(import)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가능할 것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추출한 데이터를 사용자가 가공 및 수정하여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파일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mdb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생성 가능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988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전파데이터 추출기능은 외부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SW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에 종속되지 아니할 것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인터넷 연결없이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Local PC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에서 독립된 프로그램으로 동작 가능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8463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①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무선국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DB, GIS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지도환경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지역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(Polygon) 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에 의해 동작될 것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DB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에 저장된 데이터를 기반으로 프로그램 구현 완료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4543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② 전파데이터 추출은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무선국종에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종속되지 아니할 것</a:t>
                      </a: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전파데이터 추출은 운용중인 모든 이동통신 기지국 데이터 추출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858" marR="6858" marT="68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544" y="836712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무선국</a:t>
            </a:r>
            <a:r>
              <a:rPr lang="ko-KR" altLang="en-US" sz="2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분석목록 작성 </a:t>
            </a:r>
          </a:p>
        </p:txBody>
      </p:sp>
    </p:spTree>
    <p:extLst>
      <p:ext uri="{BB962C8B-B14F-4D97-AF65-F5344CB8AC3E}">
        <p14:creationId xmlns:p14="http://schemas.microsoft.com/office/powerpoint/2010/main" val="331083799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주소</a:t>
            </a:r>
            <a:r>
              <a:rPr lang="en-US" altLang="ko-KR" sz="1800" dirty="0">
                <a:cs typeface="+mn-cs"/>
              </a:rPr>
              <a:t>, </a:t>
            </a:r>
            <a:r>
              <a:rPr lang="ko-KR" altLang="en-US" sz="1800" dirty="0">
                <a:cs typeface="+mn-cs"/>
              </a:rPr>
              <a:t>국립공원 </a:t>
            </a:r>
            <a:r>
              <a:rPr lang="ko-KR" altLang="en-US" sz="1800" dirty="0" err="1">
                <a:cs typeface="+mn-cs"/>
              </a:rPr>
              <a:t>폴리곤</a:t>
            </a:r>
            <a:r>
              <a:rPr lang="en-US" altLang="ko-KR" sz="1800" dirty="0">
                <a:cs typeface="+mn-cs"/>
              </a:rPr>
              <a:t>, </a:t>
            </a:r>
            <a:r>
              <a:rPr lang="en-US" altLang="ko-KR" sz="1800" dirty="0"/>
              <a:t>GPS </a:t>
            </a:r>
            <a:r>
              <a:rPr lang="ko-KR" altLang="en-US" sz="1800" dirty="0"/>
              <a:t>좌표</a:t>
            </a:r>
            <a:r>
              <a:rPr lang="ko-KR" altLang="en-US" sz="1800" dirty="0">
                <a:cs typeface="+mn-cs"/>
              </a:rPr>
              <a:t> 정보를 입력하여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데이터를 추출</a:t>
            </a: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사업자</a:t>
            </a:r>
            <a:r>
              <a:rPr lang="en-US" altLang="ko-KR" sz="1800" dirty="0">
                <a:cs typeface="+mn-cs"/>
              </a:rPr>
              <a:t>(KT, SKT, LG U+ </a:t>
            </a:r>
            <a:r>
              <a:rPr lang="ko-KR" altLang="en-US" sz="1800" dirty="0">
                <a:cs typeface="+mn-cs"/>
              </a:rPr>
              <a:t>등</a:t>
            </a:r>
            <a:r>
              <a:rPr lang="en-US" altLang="ko-KR" sz="1800" dirty="0">
                <a:cs typeface="+mn-cs"/>
              </a:rPr>
              <a:t>), </a:t>
            </a:r>
            <a:r>
              <a:rPr lang="ko-KR" altLang="en-US" sz="1800" dirty="0">
                <a:cs typeface="+mn-cs"/>
              </a:rPr>
              <a:t>서비스</a:t>
            </a:r>
            <a:r>
              <a:rPr lang="en-US" altLang="ko-KR" sz="1800" dirty="0">
                <a:cs typeface="+mn-cs"/>
              </a:rPr>
              <a:t>(3G, 4G, 5G </a:t>
            </a:r>
            <a:r>
              <a:rPr lang="ko-KR" altLang="en-US" sz="1800" dirty="0">
                <a:cs typeface="+mn-cs"/>
              </a:rPr>
              <a:t>등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별 </a:t>
            </a:r>
            <a:r>
              <a:rPr lang="ko-KR" altLang="en-US" sz="1800" dirty="0" err="1">
                <a:cs typeface="+mn-cs"/>
              </a:rPr>
              <a:t>필터링</a:t>
            </a: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 err="1">
                <a:cs typeface="+mn-cs"/>
              </a:rPr>
              <a:t>공통속성</a:t>
            </a:r>
            <a:r>
              <a:rPr lang="ko-KR" altLang="en-US" sz="1800" dirty="0">
                <a:cs typeface="+mn-cs"/>
              </a:rPr>
              <a:t> </a:t>
            </a:r>
            <a:r>
              <a:rPr lang="ko-KR" altLang="en-US" sz="1800" dirty="0" err="1">
                <a:cs typeface="+mn-cs"/>
              </a:rPr>
              <a:t>설정창</a:t>
            </a:r>
            <a:r>
              <a:rPr lang="ko-KR" altLang="en-US" sz="1800" dirty="0">
                <a:cs typeface="+mn-cs"/>
              </a:rPr>
              <a:t> </a:t>
            </a:r>
            <a:r>
              <a:rPr lang="en-US" altLang="ko-KR" sz="1800" dirty="0">
                <a:cs typeface="+mn-cs"/>
              </a:rPr>
              <a:t>: </a:t>
            </a:r>
            <a:r>
              <a:rPr lang="ko-KR" altLang="en-US" sz="1800" dirty="0">
                <a:cs typeface="+mn-cs"/>
              </a:rPr>
              <a:t>안테나 패턴</a:t>
            </a:r>
            <a:r>
              <a:rPr lang="en-US" altLang="ko-KR" sz="1800" dirty="0">
                <a:cs typeface="+mn-cs"/>
              </a:rPr>
              <a:t>, </a:t>
            </a:r>
            <a:r>
              <a:rPr lang="ko-KR" altLang="en-US" sz="1800" dirty="0">
                <a:cs typeface="+mn-cs"/>
              </a:rPr>
              <a:t>수신레벨</a:t>
            </a:r>
            <a:r>
              <a:rPr lang="en-US" altLang="ko-KR" sz="1800" dirty="0">
                <a:cs typeface="+mn-cs"/>
              </a:rPr>
              <a:t>, </a:t>
            </a:r>
            <a:r>
              <a:rPr lang="ko-KR" altLang="en-US" sz="1800" dirty="0">
                <a:cs typeface="+mn-cs"/>
              </a:rPr>
              <a:t>핸드오버 마진</a:t>
            </a:r>
            <a:r>
              <a:rPr lang="en-US" altLang="ko-KR" sz="1800" dirty="0">
                <a:cs typeface="+mn-cs"/>
              </a:rPr>
              <a:t> </a:t>
            </a:r>
            <a:r>
              <a:rPr lang="ko-KR" altLang="en-US" sz="1800" dirty="0">
                <a:cs typeface="+mn-cs"/>
              </a:rPr>
              <a:t>등</a:t>
            </a: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/>
              <a:t>추출 데이터에서 접속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비접속</a:t>
            </a:r>
            <a:r>
              <a:rPr lang="ko-KR" altLang="en-US" sz="1800" dirty="0"/>
              <a:t> 기지국 구분하여 분석 파일 제공</a:t>
            </a:r>
            <a:endParaRPr lang="en-US" altLang="ko-KR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39608" y="2438472"/>
            <a:ext cx="8179967" cy="3693896"/>
            <a:chOff x="251520" y="2420888"/>
            <a:chExt cx="8642549" cy="396044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432848"/>
              <a:ext cx="5688632" cy="3948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3284984"/>
              <a:ext cx="2593877" cy="2002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직사각형 7"/>
            <p:cNvSpPr/>
            <p:nvPr/>
          </p:nvSpPr>
          <p:spPr bwMode="auto">
            <a:xfrm>
              <a:off x="251520" y="2420888"/>
              <a:ext cx="2088232" cy="1368152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251520" y="3861048"/>
              <a:ext cx="2088232" cy="93610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251520" y="4869160"/>
              <a:ext cx="2088232" cy="108012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6300192" y="3284984"/>
              <a:ext cx="2592288" cy="2016224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 bwMode="auto">
            <a:xfrm>
              <a:off x="2411760" y="2636912"/>
              <a:ext cx="3672408" cy="3312368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832773" y="6222396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[GUI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기본 설계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9261" y="5155483"/>
            <a:ext cx="214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공통 속성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파라미터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설정창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54505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림 60">
            <a:extLst>
              <a:ext uri="{FF2B5EF4-FFF2-40B4-BE49-F238E27FC236}">
                <a16:creationId xmlns:a16="http://schemas.microsoft.com/office/drawing/2014/main" id="{DC805B3A-829F-4853-9C3C-A5D7678C7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241" y="2296352"/>
            <a:ext cx="4831810" cy="245196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CB8B7790-7BE6-4269-BA3F-D2ECC751C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1" y="2826077"/>
            <a:ext cx="6105742" cy="3413053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1143840" cy="2877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en-US" altLang="ko-KR" sz="1800" dirty="0">
                <a:cs typeface="+mn-cs"/>
              </a:rPr>
              <a:t>GUI </a:t>
            </a:r>
            <a:r>
              <a:rPr lang="ko-KR" altLang="en-US" sz="1800" dirty="0">
                <a:cs typeface="+mn-cs"/>
              </a:rPr>
              <a:t>기본 화면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프로그램 실행 후 초기 구성 화면</a:t>
            </a:r>
            <a:endParaRPr lang="en-US" altLang="ko-KR" sz="1600" b="1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 bwMode="auto">
          <a:xfrm>
            <a:off x="2942264" y="3177757"/>
            <a:ext cx="5518167" cy="286479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411760" y="3477948"/>
            <a:ext cx="530504" cy="2568026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942263" y="2963548"/>
            <a:ext cx="2378677" cy="128549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411760" y="6077029"/>
            <a:ext cx="6105742" cy="12762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97237" y="4425794"/>
            <a:ext cx="3007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검색 데이터 출력 결과 테이블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6088" y="1902527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분석 기능 실행 메뉴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20941" y="61751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상태바</a:t>
            </a:r>
            <a:endParaRPr lang="ko-KR" altLang="en-US" sz="1400" b="1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48124" y="1924044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출력 데이터 조작 메뉴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5320940" y="2971539"/>
            <a:ext cx="3139492" cy="1285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35757" y="4847017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검색 조건 설정</a:t>
            </a:r>
            <a:endParaRPr lang="en-US" altLang="ko-KR" sz="1400" b="1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직선 연결선 27"/>
          <p:cNvCxnSpPr>
            <a:cxnSpLocks/>
          </p:cNvCxnSpPr>
          <p:nvPr/>
        </p:nvCxnSpPr>
        <p:spPr bwMode="auto">
          <a:xfrm flipH="1" flipV="1">
            <a:off x="4292257" y="2541548"/>
            <a:ext cx="1028684" cy="395514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29" name="직선 연결선 28"/>
          <p:cNvCxnSpPr>
            <a:cxnSpLocks/>
          </p:cNvCxnSpPr>
          <p:nvPr/>
        </p:nvCxnSpPr>
        <p:spPr bwMode="auto">
          <a:xfrm flipV="1">
            <a:off x="8460431" y="2517579"/>
            <a:ext cx="464739" cy="479377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36" name="직선 연결선 35"/>
          <p:cNvCxnSpPr/>
          <p:nvPr/>
        </p:nvCxnSpPr>
        <p:spPr bwMode="auto">
          <a:xfrm flipH="1" flipV="1">
            <a:off x="503926" y="2517579"/>
            <a:ext cx="2438338" cy="508846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39" name="직선 연결선 38"/>
          <p:cNvCxnSpPr>
            <a:cxnSpLocks/>
            <a:stCxn id="15" idx="3"/>
            <a:endCxn id="22" idx="3"/>
          </p:cNvCxnSpPr>
          <p:nvPr/>
        </p:nvCxnSpPr>
        <p:spPr bwMode="auto">
          <a:xfrm flipH="1" flipV="1">
            <a:off x="3707904" y="2425658"/>
            <a:ext cx="1613036" cy="602165"/>
          </a:xfrm>
          <a:prstGeom prst="line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42" name="직선 연결선 41"/>
          <p:cNvCxnSpPr/>
          <p:nvPr/>
        </p:nvCxnSpPr>
        <p:spPr bwMode="auto">
          <a:xfrm flipH="1" flipV="1">
            <a:off x="1827408" y="3284984"/>
            <a:ext cx="584352" cy="109116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50" name="직선 연결선 49"/>
          <p:cNvCxnSpPr/>
          <p:nvPr/>
        </p:nvCxnSpPr>
        <p:spPr bwMode="auto">
          <a:xfrm flipH="1">
            <a:off x="1827408" y="6045974"/>
            <a:ext cx="584352" cy="103063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/>
          </a:ln>
          <a:effectLst/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1E8BB386-6060-465E-9CCD-5A730354F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29" y="2309767"/>
            <a:ext cx="3206375" cy="2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27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404DA0F-E8BE-4B0D-BE14-FE667A96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83" y="3543860"/>
            <a:ext cx="4851241" cy="262983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81" y="2421055"/>
            <a:ext cx="2556906" cy="173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공통항목 초기값 설정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좌측 상단 로고 밑에 위치한 </a:t>
            </a: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초기값 설정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공통 속성 설정을 위한 </a:t>
            </a:r>
            <a:r>
              <a:rPr lang="ko-KR" altLang="en-US" sz="1600" dirty="0" err="1">
                <a:cs typeface="+mn-cs"/>
              </a:rPr>
              <a:t>팝업창</a:t>
            </a:r>
            <a:r>
              <a:rPr lang="ko-KR" altLang="en-US" sz="1600" dirty="0">
                <a:cs typeface="+mn-cs"/>
              </a:rPr>
              <a:t> 표시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팝업 창에서 각 항목별 기본값 입력 후 저장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 bwMode="auto">
          <a:xfrm>
            <a:off x="980691" y="3541483"/>
            <a:ext cx="1080120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>
            <a:cxnSpLocks/>
            <a:stCxn id="15" idx="3"/>
          </p:cNvCxnSpPr>
          <p:nvPr/>
        </p:nvCxnSpPr>
        <p:spPr bwMode="auto">
          <a:xfrm flipV="1">
            <a:off x="2060811" y="3541483"/>
            <a:ext cx="1411476" cy="108012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18" name="직선 연결선 17"/>
          <p:cNvCxnSpPr>
            <a:stCxn id="15" idx="3"/>
          </p:cNvCxnSpPr>
          <p:nvPr/>
        </p:nvCxnSpPr>
        <p:spPr bwMode="auto">
          <a:xfrm>
            <a:off x="2060811" y="3649495"/>
            <a:ext cx="1287053" cy="253734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095750" y="4963603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초기값 설정 버튼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5317" y="6218840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공통 속성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설정창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5867" y="34956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47864" y="3581808"/>
            <a:ext cx="361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2200" y="58052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3419872" y="3852012"/>
            <a:ext cx="4852583" cy="195325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0859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770" y="3645023"/>
            <a:ext cx="6160702" cy="1800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18" y="1844824"/>
            <a:ext cx="1581150" cy="4182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주소 기준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추출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시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>
                <a:cs typeface="+mn-cs"/>
              </a:rPr>
              <a:t>군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>
                <a:cs typeface="+mn-cs"/>
              </a:rPr>
              <a:t>구 동 단위 주소 입력하여 입력한 동에 포함된 기지국 검색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 bwMode="auto">
          <a:xfrm>
            <a:off x="979217" y="2091409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4601" y="6059090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주소 입력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반경에 따른 데이터 추출 필요성 확인 필요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8332" y="5528265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데이터 검색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27784" y="2042845"/>
            <a:ext cx="390683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검색방법 중 주소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주소 입력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사업자명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기지국 서비스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조건 체크 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데이터 검색 결과 출력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277" y="20149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0614" y="27939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614" y="47053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987010" y="3789040"/>
            <a:ext cx="1440160" cy="194421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9606" y="333724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991193" y="2870435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117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51" y="1790819"/>
            <a:ext cx="1490832" cy="377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국립공원 경계지역</a:t>
            </a:r>
            <a:r>
              <a:rPr lang="en-US" altLang="ko-KR" sz="1800" dirty="0">
                <a:cs typeface="+mn-cs"/>
              </a:rPr>
              <a:t>(</a:t>
            </a:r>
            <a:r>
              <a:rPr lang="ko-KR" altLang="en-US" sz="1800" dirty="0" err="1">
                <a:cs typeface="+mn-cs"/>
              </a:rPr>
              <a:t>폴리곤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 기준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추출</a:t>
            </a: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직사각형 15"/>
          <p:cNvSpPr/>
          <p:nvPr/>
        </p:nvSpPr>
        <p:spPr bwMode="auto">
          <a:xfrm>
            <a:off x="796015" y="2201013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878" y="5717053"/>
            <a:ext cx="3220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국립공원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반경에 따른 데이터 추출 필요성 확인 필요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23347" y="5721331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데이터 검색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61" y="3231356"/>
            <a:ext cx="6059015" cy="24346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25061" y="1700808"/>
            <a:ext cx="54264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검색방법 중 국립공원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국립공원 목록 중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사업자명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기지국 서비스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조건 체크 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선택한 국립공원의 경계선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폴리곤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을 기준으로 검색 반경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데이터 검색 결과 출력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544" y="21245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7891" y="285117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7891" y="43633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790818" y="3418368"/>
            <a:ext cx="1440160" cy="214293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76883" y="299521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795001" y="2927624"/>
            <a:ext cx="1440160" cy="1658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09950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764" y="3233027"/>
            <a:ext cx="6099447" cy="227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87" y="1628800"/>
            <a:ext cx="1600200" cy="401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en-US" altLang="ko-KR" sz="1800" dirty="0">
                <a:cs typeface="+mn-cs"/>
              </a:rPr>
              <a:t>GPS </a:t>
            </a:r>
            <a:r>
              <a:rPr lang="ko-KR" altLang="en-US" sz="1800" dirty="0">
                <a:cs typeface="+mn-cs"/>
              </a:rPr>
              <a:t>기반 </a:t>
            </a: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추출</a:t>
            </a: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722407" y="2277638"/>
            <a:ext cx="1440160" cy="20910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706265" y="3075491"/>
            <a:ext cx="1440160" cy="43204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2128" y="5788642"/>
            <a:ext cx="1768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경도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반경 입력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9087" y="5661248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데이터 검색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3138" y="1705926"/>
            <a:ext cx="40799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검색방법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중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위도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경도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위도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경도 위치정보 입력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사업자명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기지국 서비스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필터링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조건 체크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④ 설정한 위도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경도 기준점에서 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반경 선택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⑤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데이터 검색 결과 출력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706264" y="3717033"/>
            <a:ext cx="1440160" cy="158417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536" y="22048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5883" y="31212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5883" y="441736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3377" y="308592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⑤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725277" y="5405871"/>
            <a:ext cx="1440160" cy="20910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4423" y="535653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53052850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287256" y="2492896"/>
            <a:ext cx="6059016" cy="281200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연구 개요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배경 및 목표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연구 내용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한계 및 제약사항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5. </a:t>
            </a:r>
            <a:r>
              <a:rPr lang="ko-KR" altLang="en-US" sz="2000" dirty="0"/>
              <a:t>시연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6. </a:t>
            </a:r>
            <a:r>
              <a:rPr lang="ko-KR" altLang="en-US" sz="2000" dirty="0"/>
              <a:t>향후 연구 및 개선 사항</a:t>
            </a:r>
            <a:endParaRPr lang="en-US" altLang="ko-KR" dirty="0"/>
          </a:p>
        </p:txBody>
      </p:sp>
      <p:sp>
        <p:nvSpPr>
          <p:cNvPr id="7" name="제목 1"/>
          <p:cNvSpPr>
            <a:spLocks noGrp="1"/>
          </p:cNvSpPr>
          <p:nvPr>
            <p:ph type="title" idx="4294967295"/>
          </p:nvPr>
        </p:nvSpPr>
        <p:spPr>
          <a:xfrm>
            <a:off x="1357024" y="616399"/>
            <a:ext cx="6203257" cy="528637"/>
          </a:xfrm>
        </p:spPr>
        <p:txBody>
          <a:bodyPr/>
          <a:lstStyle/>
          <a:p>
            <a:pPr algn="ctr"/>
            <a:r>
              <a:rPr lang="ko-KR" altLang="en-US" dirty="0"/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38704175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371C3DFD-25BE-44E2-9A74-02272C6FA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86" y="4064384"/>
            <a:ext cx="1373316" cy="6737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2" y="3233333"/>
            <a:ext cx="4392487" cy="2050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접속</a:t>
            </a:r>
            <a:r>
              <a:rPr lang="en-US" altLang="ko-KR" sz="1800" dirty="0">
                <a:cs typeface="+mn-cs"/>
              </a:rPr>
              <a:t>/</a:t>
            </a:r>
            <a:r>
              <a:rPr lang="ko-KR" altLang="en-US" sz="1800" dirty="0" err="1">
                <a:cs typeface="+mn-cs"/>
              </a:rPr>
              <a:t>비접속</a:t>
            </a:r>
            <a:r>
              <a:rPr lang="ko-KR" altLang="en-US" sz="1800" dirty="0">
                <a:cs typeface="+mn-cs"/>
              </a:rPr>
              <a:t> 선택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err="1">
                <a:cs typeface="+mn-cs"/>
              </a:rPr>
              <a:t>분석파일</a:t>
            </a:r>
            <a:r>
              <a:rPr lang="ko-KR" altLang="en-US" sz="1600" dirty="0">
                <a:cs typeface="+mn-cs"/>
              </a:rPr>
              <a:t> 생성을 위한 테이블 항목 중 접속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 err="1">
                <a:cs typeface="+mn-cs"/>
              </a:rPr>
              <a:t>비접속</a:t>
            </a:r>
            <a:r>
              <a:rPr lang="ko-KR" altLang="en-US" sz="1600" dirty="0">
                <a:cs typeface="+mn-cs"/>
              </a:rPr>
              <a:t> 기지국 선택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분석파일 제공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사용자가 선택한 접속</a:t>
            </a:r>
            <a:r>
              <a:rPr lang="en-US" altLang="ko-KR" sz="1600" dirty="0">
                <a:cs typeface="+mn-cs"/>
              </a:rPr>
              <a:t>/</a:t>
            </a:r>
            <a:r>
              <a:rPr lang="ko-KR" altLang="en-US" sz="1600" dirty="0" err="1">
                <a:cs typeface="+mn-cs"/>
              </a:rPr>
              <a:t>비접속을</a:t>
            </a:r>
            <a:r>
              <a:rPr lang="ko-KR" altLang="en-US" sz="1600" dirty="0">
                <a:cs typeface="+mn-cs"/>
              </a:rPr>
              <a:t> 구분하여 분석 파일 생성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115616" y="4068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1435858" y="3487981"/>
            <a:ext cx="648072" cy="173347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55895" y="421971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83643" y="5376558"/>
            <a:ext cx="2008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접속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비접속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기지국 구분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68306" y="5357142"/>
            <a:ext cx="22252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[XML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형식의 분석 파일 생성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C327B8-70EA-4F13-B840-0AFC4EFDA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091" y="3063505"/>
            <a:ext cx="4419600" cy="4286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 bwMode="auto">
          <a:xfrm>
            <a:off x="5580113" y="3112806"/>
            <a:ext cx="1368152" cy="3094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27304" y="28331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01153400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90791"/>
            <a:ext cx="4755292" cy="24995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테이블 데이터 수정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추출한 결과 데이터를 사용자가 수정을 원할 경우 대상 셀을 더블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데이터 수정 후 </a:t>
            </a:r>
            <a:r>
              <a:rPr lang="en-US" altLang="ko-KR" sz="1600" dirty="0">
                <a:cs typeface="+mn-cs"/>
              </a:rPr>
              <a:t>Enter </a:t>
            </a:r>
            <a:r>
              <a:rPr lang="ko-KR" altLang="en-US" sz="1600" dirty="0">
                <a:cs typeface="+mn-cs"/>
              </a:rPr>
              <a:t>입력 시 자동 저장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사용자가 수정한 데이터를 반영하여 분석 파일 생성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97717" y="523008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5616" y="44020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1435858" y="4452710"/>
            <a:ext cx="3776634" cy="25707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7955" y="5024209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테이블 데이터 수정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2876" y="5881976"/>
            <a:ext cx="2874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사용자 수정이 반영된 분석 파일 생성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537866"/>
            <a:ext cx="4831499" cy="31244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74919" y="5888305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테이블 데이터 수정 완료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D28D9F4D-9202-4FA1-9A6D-B8BDFF2E2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86" y="4653136"/>
            <a:ext cx="1373316" cy="6737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16DB1A-68C8-4328-BBF9-2D262B604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980" y="3960869"/>
            <a:ext cx="4419600" cy="4286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 bwMode="auto">
          <a:xfrm>
            <a:off x="6618924" y="4019812"/>
            <a:ext cx="1330478" cy="3094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18924" y="375134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74213084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59598BE-01CE-453F-915E-32B4A77D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880" y="4529683"/>
            <a:ext cx="4656592" cy="771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621DE9-2232-4D4B-956D-BDE6EEB9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90" y="2468650"/>
            <a:ext cx="3384376" cy="2838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9776D7-A211-48FD-8A5B-3EFB63487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467" y="3149126"/>
            <a:ext cx="4145089" cy="4020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다중 선택 및 삭제 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추출된 데이터 중 사용자가 일부 항목을 다중 선택하여 삭제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371424" y="5624408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삭제 대항 항목 선택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85869" y="5533514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선택 항목 삭제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4662" y="2060848"/>
            <a:ext cx="4753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검색 조건 입력 절차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① 테이블 데이터에서 복수의 항목 선택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(Shift + </a:t>
            </a:r>
            <a:r>
              <a:rPr lang="ko-KR" altLang="en-US" sz="1400" b="1" dirty="0" err="1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좌클릭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선택 행 삭제</a:t>
            </a:r>
            <a:r>
              <a:rPr lang="en-US" altLang="ko-KR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버튼 클릭 시 선택 항목 삭제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③ 선택 항목 삭제 결과가 반영된 테이블 표시</a:t>
            </a:r>
            <a:endParaRPr lang="en-US" altLang="ko-KR" sz="14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517590" y="2834680"/>
            <a:ext cx="3384376" cy="206964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9366" y="25649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99886" y="3442811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5194172" y="3189452"/>
            <a:ext cx="883352" cy="3094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19264" y="432382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19548881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F4FABD3-ED10-4F16-BA13-12573648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541" y="1734364"/>
            <a:ext cx="3091881" cy="41314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9199A0-F0A7-4CB6-8407-3B243BE5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02" y="2449468"/>
            <a:ext cx="5543353" cy="22421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선택</a:t>
            </a:r>
            <a:r>
              <a:rPr lang="en-US" altLang="ko-KR" sz="1800" dirty="0">
                <a:cs typeface="+mn-cs"/>
              </a:rPr>
              <a:t>/</a:t>
            </a:r>
            <a:r>
              <a:rPr lang="ko-KR" altLang="en-US" sz="1800" dirty="0">
                <a:cs typeface="+mn-cs"/>
              </a:rPr>
              <a:t>일괄 수정 기능 추가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수정 대상 행을 다중 선택 후 </a:t>
            </a: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선택 행 수정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수정 값 입력 후 </a:t>
            </a: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>
                <a:cs typeface="+mn-cs"/>
              </a:rPr>
              <a:t>확인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클릭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수정 값 반영 확인 </a:t>
            </a:r>
            <a:r>
              <a:rPr lang="en-US" altLang="ko-KR" sz="1600" dirty="0">
                <a:cs typeface="+mn-cs"/>
              </a:rPr>
              <a:t>(</a:t>
            </a:r>
            <a:r>
              <a:rPr lang="ko-KR" altLang="en-US" sz="1600" dirty="0">
                <a:cs typeface="+mn-cs"/>
              </a:rPr>
              <a:t>수정된 부분은 빨간색 텍스트</a:t>
            </a:r>
            <a:r>
              <a:rPr lang="en-US" altLang="ko-KR" sz="1600" dirty="0">
                <a:cs typeface="+mn-cs"/>
              </a:rPr>
              <a:t>)</a:t>
            </a:r>
          </a:p>
          <a:p>
            <a:pPr marL="742950" lvl="2" indent="-342900">
              <a:buFont typeface="Wingdings" pitchFamily="2" charset="2"/>
              <a:buChar char="q"/>
            </a:pP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864027-75D9-4628-9B6E-0E1615D76A7E}"/>
              </a:ext>
            </a:extLst>
          </p:cNvPr>
          <p:cNvSpPr/>
          <p:nvPr/>
        </p:nvSpPr>
        <p:spPr bwMode="auto">
          <a:xfrm>
            <a:off x="195277" y="3464597"/>
            <a:ext cx="229140" cy="59773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6FE235-5D61-40CA-ABE9-18C658F0730D}"/>
              </a:ext>
            </a:extLst>
          </p:cNvPr>
          <p:cNvSpPr/>
          <p:nvPr/>
        </p:nvSpPr>
        <p:spPr bwMode="auto">
          <a:xfrm>
            <a:off x="195276" y="4494382"/>
            <a:ext cx="234997" cy="21970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C42045-1038-4CF2-9E7E-99BEBDECE49B}"/>
              </a:ext>
            </a:extLst>
          </p:cNvPr>
          <p:cNvSpPr/>
          <p:nvPr/>
        </p:nvSpPr>
        <p:spPr bwMode="auto">
          <a:xfrm>
            <a:off x="5308858" y="2421508"/>
            <a:ext cx="487278" cy="22249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543AFE-3AD1-4212-9D73-1973DE623113}"/>
              </a:ext>
            </a:extLst>
          </p:cNvPr>
          <p:cNvSpPr txBox="1"/>
          <p:nvPr/>
        </p:nvSpPr>
        <p:spPr>
          <a:xfrm>
            <a:off x="1726031" y="4778989"/>
            <a:ext cx="24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다중 선택 및 선택 행 수정 버튼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567E7-0BD7-49CE-AA2A-1AF75471CBEB}"/>
              </a:ext>
            </a:extLst>
          </p:cNvPr>
          <p:cNvSpPr txBox="1"/>
          <p:nvPr/>
        </p:nvSpPr>
        <p:spPr>
          <a:xfrm>
            <a:off x="6396985" y="5977606"/>
            <a:ext cx="18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컬럼 별 </a:t>
            </a:r>
            <a:r>
              <a:rPr lang="ko-KR" altLang="en-US" sz="1200" b="1" dirty="0" err="1">
                <a:latin typeface="맑은 고딕" pitchFamily="50" charset="-127"/>
                <a:ea typeface="맑은 고딕" pitchFamily="50" charset="-127"/>
              </a:rPr>
              <a:t>수정값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입력 창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3B53A1-10B3-4B7F-A4DE-DD38CF3671E2}"/>
              </a:ext>
            </a:extLst>
          </p:cNvPr>
          <p:cNvSpPr/>
          <p:nvPr/>
        </p:nvSpPr>
        <p:spPr bwMode="auto">
          <a:xfrm>
            <a:off x="7740352" y="2060848"/>
            <a:ext cx="1197534" cy="42448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57F9A5-A687-40EB-91F0-A88F79D72A00}"/>
              </a:ext>
            </a:extLst>
          </p:cNvPr>
          <p:cNvSpPr/>
          <p:nvPr/>
        </p:nvSpPr>
        <p:spPr bwMode="auto">
          <a:xfrm>
            <a:off x="7731963" y="3770889"/>
            <a:ext cx="1197534" cy="20900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A0EC42-12D6-4FF8-9A5A-8D90588A2F71}"/>
              </a:ext>
            </a:extLst>
          </p:cNvPr>
          <p:cNvSpPr txBox="1"/>
          <p:nvPr/>
        </p:nvSpPr>
        <p:spPr>
          <a:xfrm>
            <a:off x="2051720" y="6373523"/>
            <a:ext cx="203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수정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빨간색 텍스트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B42117-536F-4769-B8BC-77F04A3BB555}"/>
              </a:ext>
            </a:extLst>
          </p:cNvPr>
          <p:cNvSpPr txBox="1"/>
          <p:nvPr/>
        </p:nvSpPr>
        <p:spPr>
          <a:xfrm>
            <a:off x="-36512" y="322335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4D10E8-F594-4B90-9EF4-CA7680388E20}"/>
              </a:ext>
            </a:extLst>
          </p:cNvPr>
          <p:cNvSpPr txBox="1"/>
          <p:nvPr/>
        </p:nvSpPr>
        <p:spPr>
          <a:xfrm>
            <a:off x="5029215" y="23626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8C5C46F-A07E-485B-B9A2-CBA026641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72" y="5098511"/>
            <a:ext cx="5512270" cy="126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5555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1D55FCB-F75F-4D9C-AF98-94D16A70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890" y="1959371"/>
            <a:ext cx="4368608" cy="3822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A048CC-D4C5-4872-81DF-F29362DB4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80408"/>
            <a:ext cx="4010397" cy="38014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테이블 정렬 기능 추가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err="1">
                <a:cs typeface="+mn-cs"/>
              </a:rPr>
              <a:t>컬럼명</a:t>
            </a:r>
            <a:r>
              <a:rPr lang="ko-KR" altLang="en-US" sz="1600" dirty="0">
                <a:cs typeface="+mn-cs"/>
              </a:rPr>
              <a:t> </a:t>
            </a:r>
            <a:r>
              <a:rPr lang="ko-KR" altLang="en-US" sz="1600" dirty="0" err="1">
                <a:cs typeface="+mn-cs"/>
              </a:rPr>
              <a:t>클릭시</a:t>
            </a:r>
            <a:r>
              <a:rPr lang="ko-KR" altLang="en-US" sz="1600" dirty="0">
                <a:cs typeface="+mn-cs"/>
              </a:rPr>
              <a:t> 내림차순 또는 오름차순 정렬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1E20E-C7CE-4863-8EA7-84B8C08F0BB1}"/>
              </a:ext>
            </a:extLst>
          </p:cNvPr>
          <p:cNvSpPr/>
          <p:nvPr/>
        </p:nvSpPr>
        <p:spPr bwMode="auto">
          <a:xfrm flipV="1">
            <a:off x="1025507" y="1988840"/>
            <a:ext cx="720080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045DA-4559-4DF7-AA5C-A920B7FE19C5}"/>
              </a:ext>
            </a:extLst>
          </p:cNvPr>
          <p:cNvSpPr txBox="1"/>
          <p:nvPr/>
        </p:nvSpPr>
        <p:spPr>
          <a:xfrm>
            <a:off x="1529396" y="580207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오름 차순 정렬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556D48-3214-4D39-8BB9-474C9FC03BF8}"/>
              </a:ext>
            </a:extLst>
          </p:cNvPr>
          <p:cNvSpPr/>
          <p:nvPr/>
        </p:nvSpPr>
        <p:spPr bwMode="auto">
          <a:xfrm flipV="1">
            <a:off x="5290756" y="1980408"/>
            <a:ext cx="775311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A61A71-2783-4AD3-839A-4675E60F18CE}"/>
              </a:ext>
            </a:extLst>
          </p:cNvPr>
          <p:cNvSpPr txBox="1"/>
          <p:nvPr/>
        </p:nvSpPr>
        <p:spPr>
          <a:xfrm>
            <a:off x="5841653" y="5802388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내림 차순 정렬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7069B5-4A41-4A8D-B6BE-A10EE680AFBF}"/>
              </a:ext>
            </a:extLst>
          </p:cNvPr>
          <p:cNvSpPr txBox="1"/>
          <p:nvPr/>
        </p:nvSpPr>
        <p:spPr>
          <a:xfrm>
            <a:off x="949336" y="1700808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 클릭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3A88D7-10E2-4012-8D76-582C1B1E5E73}"/>
              </a:ext>
            </a:extLst>
          </p:cNvPr>
          <p:cNvSpPr txBox="1"/>
          <p:nvPr/>
        </p:nvSpPr>
        <p:spPr>
          <a:xfrm>
            <a:off x="5345986" y="1700808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 클릭</a:t>
            </a:r>
          </a:p>
        </p:txBody>
      </p:sp>
    </p:spTree>
    <p:extLst>
      <p:ext uri="{BB962C8B-B14F-4D97-AF65-F5344CB8AC3E}">
        <p14:creationId xmlns:p14="http://schemas.microsoft.com/office/powerpoint/2010/main" val="100753391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25DF891-0B1A-4A52-A658-CE0E39B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80" y="2128238"/>
            <a:ext cx="6261978" cy="32995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3.1 </a:t>
            </a:r>
            <a:r>
              <a:rPr lang="ko-KR" altLang="en-US" sz="2400" dirty="0" err="1"/>
              <a:t>무선국</a:t>
            </a:r>
            <a:r>
              <a:rPr lang="ko-KR" altLang="en-US" sz="2400" dirty="0"/>
              <a:t> 분석목록 작성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검색 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>
                <a:cs typeface="+mn-cs"/>
              </a:rPr>
              <a:t>검색 문자열 입력 및 </a:t>
            </a: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 err="1">
                <a:cs typeface="+mn-cs"/>
              </a:rPr>
              <a:t>일괄찾기</a:t>
            </a:r>
            <a:r>
              <a:rPr lang="en-US" altLang="ko-KR" sz="1600" dirty="0">
                <a:cs typeface="+mn-cs"/>
              </a:rPr>
              <a:t>” </a:t>
            </a:r>
            <a:r>
              <a:rPr lang="ko-KR" altLang="en-US" sz="1600" dirty="0">
                <a:cs typeface="+mn-cs"/>
              </a:rPr>
              <a:t>버튼 시 입력 문자열을 포함한 셀을 강조 표현</a:t>
            </a: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q"/>
            </a:pPr>
            <a:r>
              <a:rPr lang="ko-KR" altLang="en-US" sz="1600" dirty="0" err="1">
                <a:cs typeface="+mn-cs"/>
              </a:rPr>
              <a:t>빈문자</a:t>
            </a:r>
            <a:r>
              <a:rPr lang="ko-KR" altLang="en-US" sz="1600" dirty="0">
                <a:cs typeface="+mn-cs"/>
              </a:rPr>
              <a:t> 입력 후 </a:t>
            </a:r>
            <a:r>
              <a:rPr lang="en-US" altLang="ko-KR" sz="1600" dirty="0">
                <a:cs typeface="+mn-cs"/>
              </a:rPr>
              <a:t>“</a:t>
            </a:r>
            <a:r>
              <a:rPr lang="ko-KR" altLang="en-US" sz="1600" dirty="0" err="1">
                <a:cs typeface="+mn-cs"/>
              </a:rPr>
              <a:t>일괄찾기</a:t>
            </a:r>
            <a:r>
              <a:rPr lang="en-US" altLang="ko-KR" sz="1600" dirty="0">
                <a:cs typeface="+mn-cs"/>
              </a:rPr>
              <a:t>”</a:t>
            </a:r>
            <a:r>
              <a:rPr lang="ko-KR" altLang="en-US" sz="1600" dirty="0">
                <a:cs typeface="+mn-cs"/>
              </a:rPr>
              <a:t> 버튼 클릭 시 초기화</a:t>
            </a: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1E20E-C7CE-4863-8EA7-84B8C08F0BB1}"/>
              </a:ext>
            </a:extLst>
          </p:cNvPr>
          <p:cNvSpPr/>
          <p:nvPr/>
        </p:nvSpPr>
        <p:spPr bwMode="auto">
          <a:xfrm flipV="1">
            <a:off x="4244504" y="2377596"/>
            <a:ext cx="3262454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045DA-4559-4DF7-AA5C-A920B7FE19C5}"/>
              </a:ext>
            </a:extLst>
          </p:cNvPr>
          <p:cNvSpPr txBox="1"/>
          <p:nvPr/>
        </p:nvSpPr>
        <p:spPr>
          <a:xfrm>
            <a:off x="4173508" y="5597629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검색 결과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556D48-3214-4D39-8BB9-474C9FC03BF8}"/>
              </a:ext>
            </a:extLst>
          </p:cNvPr>
          <p:cNvSpPr/>
          <p:nvPr/>
        </p:nvSpPr>
        <p:spPr bwMode="auto">
          <a:xfrm flipV="1">
            <a:off x="1244980" y="5069928"/>
            <a:ext cx="2770949" cy="2160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7069B5-4A41-4A8D-B6BE-A10EE680AFBF}"/>
              </a:ext>
            </a:extLst>
          </p:cNvPr>
          <p:cNvSpPr txBox="1"/>
          <p:nvPr/>
        </p:nvSpPr>
        <p:spPr>
          <a:xfrm>
            <a:off x="4156730" y="2099300"/>
            <a:ext cx="442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3A88D7-10E2-4012-8D76-582C1B1E5E73}"/>
              </a:ext>
            </a:extLst>
          </p:cNvPr>
          <p:cNvSpPr txBox="1"/>
          <p:nvPr/>
        </p:nvSpPr>
        <p:spPr>
          <a:xfrm>
            <a:off x="3487718" y="481393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09707816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3.2 </a:t>
            </a:r>
            <a:r>
              <a:rPr lang="ko-KR" altLang="en-US" dirty="0"/>
              <a:t>연구개발 현황표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3184" y="1196752"/>
            <a:ext cx="8517632" cy="5256584"/>
          </a:xfrm>
        </p:spPr>
        <p:txBody>
          <a:bodyPr/>
          <a:lstStyle/>
          <a:p>
            <a:pPr marL="177800" lvl="2" indent="0">
              <a:buNone/>
            </a:pPr>
            <a:endParaRPr lang="en-US" altLang="ko-KR" sz="2000" dirty="0">
              <a:cs typeface="+mn-cs"/>
            </a:endParaRPr>
          </a:p>
          <a:p>
            <a:pPr marL="541338" lvl="2" indent="-363538">
              <a:buNone/>
            </a:pPr>
            <a:endParaRPr lang="en-US" altLang="ko-KR" sz="20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26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836712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수색지역 분석 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225896"/>
              </p:ext>
            </p:extLst>
          </p:nvPr>
        </p:nvGraphicFramePr>
        <p:xfrm>
          <a:off x="464650" y="1412776"/>
          <a:ext cx="8139798" cy="3817763"/>
        </p:xfrm>
        <a:graphic>
          <a:graphicData uri="http://schemas.openxmlformats.org/drawingml/2006/table">
            <a:tbl>
              <a:tblPr/>
              <a:tblGrid>
                <a:gridCol w="461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128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                                            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요구   기능 </a:t>
                      </a: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개발  내용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128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HCI Hollyhock"/>
                        </a:rPr>
                        <a:t>2.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휴먼고딕"/>
                        </a:rPr>
                        <a:t>전파데이터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HCI Hollyhock"/>
                        </a:rPr>
                        <a:t>(</a:t>
                      </a:r>
                      <a:r>
                        <a:rPr lang="ko-KR" altLang="en-US" sz="1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휴먼고딕"/>
                        </a:rPr>
                        <a:t>무선국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HCI Hollyhock"/>
                        </a:rPr>
                        <a:t>DB)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휴먼고딕"/>
                        </a:rPr>
                        <a:t>추출에 의한 전파분석기능의 개선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HCI Hollyhock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무선국의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전파분석은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서비스별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(2,3,4G)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로 분석하고 조합할 수 있을 것</a:t>
                      </a: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294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무선국의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전파분석은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시설자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이동통신사업자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별 분석하고 조합할 수 있을 것</a:t>
                      </a: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294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전파분석시에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서비스별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(2,3,4G)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수신기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휴대폰의 최소 수신레벨 적용 가능할 것</a:t>
                      </a: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전파분석시에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입력변수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안테나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Tilt)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의 일괄 및 개별 조정이 가능할 것</a:t>
                      </a: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104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서비스별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시설자별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최소 수신레벨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입력변수 등 조정에 따른 전파분석 결과는 자동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인덱스 처리하여 보관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·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관리가능할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것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  </a:t>
                      </a: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128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3.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수신기 위치추정 알고리즘 연구 및 기능구현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HCI Hollyhock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936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동일한 시간대에 수신기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휴대폰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가 접속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통화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·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데이터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된 다수의 기지국 전파분석으로 위치 추정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중첩 커버리지 적용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순차적으로 접속된 다수의 기지국 전파분석으로 위치 및 이동경로 추정</a:t>
                      </a: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특정한 시간대에 접속되지 않은 기지국의 전파분석으로 수신기 예상위치 제외</a:t>
                      </a: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409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접속 기지국 및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비접속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기지국의 커버리지를 조합하여 수신기의 위치를 추정 하는 알고리즘이 적용된 기능을 구현할 것</a:t>
                      </a: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마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위치추정 알고리즘의 적절성은 기존의 사고사례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대한산악구조대 수색사례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)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를 반영하여 판단하며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지속적 개선을 위한 변수 조정 기능이 가능할 것</a:t>
                      </a: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160" marR="6160" marT="6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66818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 err="1">
                <a:cs typeface="+mn-cs"/>
              </a:rPr>
              <a:t>무선국</a:t>
            </a:r>
            <a:r>
              <a:rPr lang="ko-KR" altLang="en-US" sz="1800" dirty="0">
                <a:cs typeface="+mn-cs"/>
              </a:rPr>
              <a:t> 분석목록</a:t>
            </a:r>
            <a:r>
              <a:rPr lang="en-US" altLang="ko-KR" sz="1800" dirty="0">
                <a:cs typeface="+mn-cs"/>
              </a:rPr>
              <a:t>(</a:t>
            </a:r>
            <a:r>
              <a:rPr lang="ko-KR" altLang="en-US" sz="1800" dirty="0">
                <a:cs typeface="+mn-cs"/>
              </a:rPr>
              <a:t>입력데이터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을 </a:t>
            </a:r>
            <a:r>
              <a:rPr lang="ko-KR" altLang="en-US" sz="1800" dirty="0" err="1">
                <a:cs typeface="+mn-cs"/>
              </a:rPr>
              <a:t>임포트하여</a:t>
            </a:r>
            <a:r>
              <a:rPr lang="ko-KR" altLang="en-US" sz="1800" dirty="0">
                <a:cs typeface="+mn-cs"/>
              </a:rPr>
              <a:t> 전파분석</a:t>
            </a:r>
            <a:r>
              <a:rPr lang="en-US" altLang="ko-KR" sz="1800" dirty="0">
                <a:cs typeface="+mn-cs"/>
              </a:rPr>
              <a:t>(</a:t>
            </a:r>
            <a:r>
              <a:rPr lang="ko-KR" altLang="en-US" sz="1800" dirty="0" err="1">
                <a:cs typeface="+mn-cs"/>
              </a:rPr>
              <a:t>자동화분석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을 수행하고 </a:t>
            </a:r>
            <a:r>
              <a:rPr lang="ko-KR" altLang="en-US" sz="1800" dirty="0" err="1">
                <a:cs typeface="+mn-cs"/>
              </a:rPr>
              <a:t>구글어스에서</a:t>
            </a:r>
            <a:r>
              <a:rPr lang="ko-KR" altLang="en-US" sz="1800" dirty="0">
                <a:cs typeface="+mn-cs"/>
              </a:rPr>
              <a:t> 전시되는 이미지 데이터를 산출</a:t>
            </a: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755576" y="1916561"/>
            <a:ext cx="2304256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입력데이터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3419872" y="1917727"/>
            <a:ext cx="2304256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자동화 분석기능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084168" y="1917727"/>
            <a:ext cx="2304256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출력데이터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827583" y="5229175"/>
            <a:ext cx="7632848" cy="10081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85750" marR="0" indent="-28575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입력 데이터</a:t>
            </a:r>
            <a:r>
              <a:rPr kumimoji="1" lang="en-US" altLang="ko-KR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(EWX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포맷</a:t>
            </a:r>
            <a:r>
              <a:rPr kumimoji="1" lang="en-US" altLang="ko-KR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파일을 활용한 분석기능 동작 </a:t>
            </a:r>
            <a:r>
              <a:rPr kumimoji="1" lang="ko-KR" altLang="en-US" sz="120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구현중</a:t>
            </a:r>
            <a:endParaRPr kumimoji="1" lang="en-US" altLang="ko-KR" sz="1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539750" indent="-2698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ko-KR" altLang="en-US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입력 데이터 속성 및 포맷에 대해 </a:t>
            </a:r>
            <a:r>
              <a:rPr kumimoji="1" lang="en-US" altLang="ko-KR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ATDI</a:t>
            </a:r>
            <a:r>
              <a:rPr kumimoji="1" lang="ko-KR" altLang="en-US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kumimoji="1" lang="ko-KR" altLang="en-US" sz="1200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검토중</a:t>
            </a:r>
            <a:r>
              <a:rPr kumimoji="1" lang="ko-KR" altLang="en-US" sz="120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kumimoji="1" lang="en-US" altLang="ko-KR" sz="1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L="285750" marR="0" indent="-285750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출력 데이터 생성과 </a:t>
            </a:r>
            <a:r>
              <a:rPr kumimoji="1" lang="en-US" altLang="ko-KR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Google Earth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를</a:t>
            </a:r>
            <a:r>
              <a:rPr kumimoji="1" lang="en-US" altLang="ko-KR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통한 데이터의 전시기능 구현완료</a:t>
            </a:r>
            <a:endParaRPr kumimoji="1" lang="en-US" altLang="ko-KR" sz="1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5926C7-1FC0-4C3A-92E0-88B0AC96118E}"/>
              </a:ext>
            </a:extLst>
          </p:cNvPr>
          <p:cNvSpPr/>
          <p:nvPr/>
        </p:nvSpPr>
        <p:spPr>
          <a:xfrm>
            <a:off x="3563888" y="2918318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36000" rIns="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접속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/</a:t>
            </a:r>
            <a:r>
              <a:rPr kumimoji="0" lang="ko-KR" alt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비접속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Best Server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3CF743-B5CE-47AD-9413-5F4316C6448A}"/>
              </a:ext>
            </a:extLst>
          </p:cNvPr>
          <p:cNvSpPr/>
          <p:nvPr/>
        </p:nvSpPr>
        <p:spPr>
          <a:xfrm>
            <a:off x="3563888" y="2371902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접속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/</a:t>
            </a: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비접속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 커버리지 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980D19-9971-4095-8D83-ACB154597F8D}"/>
              </a:ext>
            </a:extLst>
          </p:cNvPr>
          <p:cNvSpPr/>
          <p:nvPr/>
        </p:nvSpPr>
        <p:spPr>
          <a:xfrm>
            <a:off x="3563888" y="3464733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접속 기지국 중첩 분석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EA10627-AFEB-4250-B38E-E1F5D66292DA}"/>
              </a:ext>
            </a:extLst>
          </p:cNvPr>
          <p:cNvSpPr/>
          <p:nvPr/>
        </p:nvSpPr>
        <p:spPr>
          <a:xfrm>
            <a:off x="6228185" y="2371903"/>
            <a:ext cx="2088232" cy="359497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Google Earth KMZ file Image TIF file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D810AB0-8143-4197-8A27-E62729976581}"/>
              </a:ext>
            </a:extLst>
          </p:cNvPr>
          <p:cNvSpPr/>
          <p:nvPr/>
        </p:nvSpPr>
        <p:spPr>
          <a:xfrm>
            <a:off x="3563888" y="4011147"/>
            <a:ext cx="2016224" cy="281949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수색지역 선정 분석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A2A6D4-2EC3-4A49-8394-C973F6F5EFB6}"/>
              </a:ext>
            </a:extLst>
          </p:cNvPr>
          <p:cNvSpPr/>
          <p:nvPr/>
        </p:nvSpPr>
        <p:spPr>
          <a:xfrm>
            <a:off x="827583" y="2371903"/>
            <a:ext cx="2088232" cy="281949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EWX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파일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(XML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포맷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BD338E1-D0D1-4FDF-B6E4-6984284BE9AE}"/>
              </a:ext>
            </a:extLst>
          </p:cNvPr>
          <p:cNvSpPr/>
          <p:nvPr/>
        </p:nvSpPr>
        <p:spPr>
          <a:xfrm>
            <a:off x="848271" y="2410676"/>
            <a:ext cx="2088232" cy="281949"/>
          </a:xfrm>
          <a:prstGeom prst="rect">
            <a:avLst/>
          </a:prstGeom>
          <a:solidFill>
            <a:srgbClr val="ED7D31"/>
          </a:solidFill>
          <a:ln>
            <a:noFill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EWX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파일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(XML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포맷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rPr>
              <a:t>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C95F9-3FCB-4B81-BEDF-D678BDEA5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55" y="2731400"/>
            <a:ext cx="2118864" cy="1158754"/>
          </a:xfrm>
          <a:prstGeom prst="rect">
            <a:avLst/>
          </a:prstGeom>
        </p:spPr>
      </p:pic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76A056DA-AB52-45E6-9E2C-AAED5A53E2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222607"/>
              </p:ext>
            </p:extLst>
          </p:nvPr>
        </p:nvGraphicFramePr>
        <p:xfrm>
          <a:off x="1475656" y="3961348"/>
          <a:ext cx="631077" cy="663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포장기 셸 개체" showAsIcon="1" r:id="rId4" imgW="745920" imgH="707400" progId="Package">
                  <p:embed/>
                </p:oleObj>
              </mc:Choice>
              <mc:Fallback>
                <p:oleObj name="포장기 셸 개체" showAsIcon="1" r:id="rId4" imgW="74592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5656" y="3961348"/>
                        <a:ext cx="631077" cy="663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8B725A4B-F696-4EA5-81FF-8FEA2C501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449" y="2771862"/>
            <a:ext cx="2114550" cy="122441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D762B6D-9530-4B5E-854C-10C00DC6D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909" y="4068288"/>
            <a:ext cx="1659629" cy="6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9942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화살표: U자형 95">
            <a:extLst>
              <a:ext uri="{FF2B5EF4-FFF2-40B4-BE49-F238E27FC236}">
                <a16:creationId xmlns:a16="http://schemas.microsoft.com/office/drawing/2014/main" id="{D132CB3B-6561-4B27-BD96-8564744403DA}"/>
              </a:ext>
            </a:extLst>
          </p:cNvPr>
          <p:cNvSpPr/>
          <p:nvPr/>
        </p:nvSpPr>
        <p:spPr bwMode="auto">
          <a:xfrm rot="5400000">
            <a:off x="8329586" y="3485403"/>
            <a:ext cx="799343" cy="537652"/>
          </a:xfrm>
          <a:prstGeom prst="uturnArrow">
            <a:avLst>
              <a:gd name="adj1" fmla="val 34537"/>
              <a:gd name="adj2" fmla="val 25000"/>
              <a:gd name="adj3" fmla="val 25000"/>
              <a:gd name="adj4" fmla="val 26266"/>
              <a:gd name="adj5" fmla="val 75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사다리꼴 70">
            <a:extLst>
              <a:ext uri="{FF2B5EF4-FFF2-40B4-BE49-F238E27FC236}">
                <a16:creationId xmlns:a16="http://schemas.microsoft.com/office/drawing/2014/main" id="{2D9D24C2-802F-4A50-9C1D-71556F2E5C74}"/>
              </a:ext>
            </a:extLst>
          </p:cNvPr>
          <p:cNvSpPr/>
          <p:nvPr/>
        </p:nvSpPr>
        <p:spPr bwMode="auto">
          <a:xfrm rot="16200000">
            <a:off x="3758584" y="4054918"/>
            <a:ext cx="2972412" cy="691332"/>
          </a:xfrm>
          <a:prstGeom prst="trapezoid">
            <a:avLst>
              <a:gd name="adj" fmla="val 53014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화살표: U자형 80">
            <a:extLst>
              <a:ext uri="{FF2B5EF4-FFF2-40B4-BE49-F238E27FC236}">
                <a16:creationId xmlns:a16="http://schemas.microsoft.com/office/drawing/2014/main" id="{A7756DA1-51F0-4FD9-9356-BF7682ADF27F}"/>
              </a:ext>
            </a:extLst>
          </p:cNvPr>
          <p:cNvSpPr/>
          <p:nvPr/>
        </p:nvSpPr>
        <p:spPr bwMode="auto">
          <a:xfrm rot="5400000">
            <a:off x="8256555" y="4880695"/>
            <a:ext cx="945405" cy="537652"/>
          </a:xfrm>
          <a:prstGeom prst="uturnArrow">
            <a:avLst>
              <a:gd name="adj1" fmla="val 34537"/>
              <a:gd name="adj2" fmla="val 25000"/>
              <a:gd name="adj3" fmla="val 25000"/>
              <a:gd name="adj4" fmla="val 26266"/>
              <a:gd name="adj5" fmla="val 7500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2BE507-0DF6-4505-85CE-8179BC3294A8}"/>
              </a:ext>
            </a:extLst>
          </p:cNvPr>
          <p:cNvGrpSpPr/>
          <p:nvPr/>
        </p:nvGrpSpPr>
        <p:grpSpPr>
          <a:xfrm>
            <a:off x="248631" y="1628801"/>
            <a:ext cx="5043449" cy="799344"/>
            <a:chOff x="2202427" y="1772817"/>
            <a:chExt cx="4920121" cy="79934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52C49A8-8DB3-461E-BCD3-6BD2DFCAF713}"/>
                </a:ext>
              </a:extLst>
            </p:cNvPr>
            <p:cNvSpPr/>
            <p:nvPr/>
          </p:nvSpPr>
          <p:spPr bwMode="auto">
            <a:xfrm>
              <a:off x="2202427" y="1772817"/>
              <a:ext cx="4920121" cy="799344"/>
            </a:xfrm>
            <a:prstGeom prst="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GUI</a:t>
              </a:r>
              <a:endParaRPr kumimoji="1" lang="ko-KR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8CE101-FA70-4903-A058-817FC7C4C88F}"/>
                </a:ext>
              </a:extLst>
            </p:cNvPr>
            <p:cNvSpPr txBox="1"/>
            <p:nvPr/>
          </p:nvSpPr>
          <p:spPr>
            <a:xfrm>
              <a:off x="3740976" y="1844824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b="1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배치파일</a:t>
              </a:r>
              <a:r>
                <a:rPr lang="ko-KR" altLang="en-US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실행 버튼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28ED5E5-9FD8-4DF0-9583-B8CC2B3F4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981" y="2152552"/>
              <a:ext cx="4635011" cy="323158"/>
            </a:xfrm>
            <a:prstGeom prst="rect">
              <a:avLst/>
            </a:prstGeom>
          </p:spPr>
        </p:pic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616AEAC-3D82-47BE-805C-F9EF99ABAC47}"/>
              </a:ext>
            </a:extLst>
          </p:cNvPr>
          <p:cNvCxnSpPr>
            <a:cxnSpLocks/>
            <a:endCxn id="20" idx="0"/>
          </p:cNvCxnSpPr>
          <p:nvPr/>
        </p:nvCxnSpPr>
        <p:spPr bwMode="auto">
          <a:xfrm>
            <a:off x="848949" y="2284955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61BEDF-70B3-4B6C-A965-DB1648CB0247}"/>
              </a:ext>
            </a:extLst>
          </p:cNvPr>
          <p:cNvCxnSpPr>
            <a:cxnSpLocks/>
          </p:cNvCxnSpPr>
          <p:nvPr/>
        </p:nvCxnSpPr>
        <p:spPr bwMode="auto">
          <a:xfrm>
            <a:off x="1835696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5A43758-99FA-4E8A-ABBB-C7A0F7EBCFBC}"/>
              </a:ext>
            </a:extLst>
          </p:cNvPr>
          <p:cNvCxnSpPr>
            <a:cxnSpLocks/>
          </p:cNvCxnSpPr>
          <p:nvPr/>
        </p:nvCxnSpPr>
        <p:spPr bwMode="auto">
          <a:xfrm>
            <a:off x="2771800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0D0A753-7531-479F-B87F-A89F48244B59}"/>
              </a:ext>
            </a:extLst>
          </p:cNvPr>
          <p:cNvCxnSpPr>
            <a:cxnSpLocks/>
          </p:cNvCxnSpPr>
          <p:nvPr/>
        </p:nvCxnSpPr>
        <p:spPr bwMode="auto">
          <a:xfrm>
            <a:off x="3779912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AC345EA-69D9-4171-8AF1-BB950AD2AB39}"/>
              </a:ext>
            </a:extLst>
          </p:cNvPr>
          <p:cNvCxnSpPr>
            <a:cxnSpLocks/>
          </p:cNvCxnSpPr>
          <p:nvPr/>
        </p:nvCxnSpPr>
        <p:spPr bwMode="auto">
          <a:xfrm>
            <a:off x="4716016" y="2276872"/>
            <a:ext cx="0" cy="3519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사다리꼴 67">
            <a:extLst>
              <a:ext uri="{FF2B5EF4-FFF2-40B4-BE49-F238E27FC236}">
                <a16:creationId xmlns:a16="http://schemas.microsoft.com/office/drawing/2014/main" id="{364270F5-098C-4DC8-B36E-80794C209AC8}"/>
              </a:ext>
            </a:extLst>
          </p:cNvPr>
          <p:cNvSpPr/>
          <p:nvPr/>
        </p:nvSpPr>
        <p:spPr bwMode="auto">
          <a:xfrm rot="10800000">
            <a:off x="682391" y="2915356"/>
            <a:ext cx="4267642" cy="277465"/>
          </a:xfrm>
          <a:prstGeom prst="trapezoi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E60B04-8478-48DF-9B15-C32CBBD54C4C}"/>
              </a:ext>
            </a:extLst>
          </p:cNvPr>
          <p:cNvSpPr/>
          <p:nvPr/>
        </p:nvSpPr>
        <p:spPr bwMode="auto">
          <a:xfrm>
            <a:off x="4298952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28</a:t>
            </a:fld>
            <a:endParaRPr lang="ko-KR" alt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0550A39-5B4C-45F2-B046-CB5D8E507D07}"/>
              </a:ext>
            </a:extLst>
          </p:cNvPr>
          <p:cNvSpPr txBox="1">
            <a:spLocks/>
          </p:cNvSpPr>
          <p:nvPr/>
        </p:nvSpPr>
        <p:spPr>
          <a:xfrm>
            <a:off x="323528" y="908723"/>
            <a:ext cx="8517632" cy="554461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kumimoji="1" sz="22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20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18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400" b="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rgbClr val="158515"/>
              </a:buClr>
              <a:buFont typeface="Wingdings" pitchFamily="2" charset="2"/>
              <a:buChar char="ü"/>
              <a:defRPr kumimoji="1" sz="16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defRPr>
            </a:lvl9pPr>
          </a:lstStyle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600" kern="0" dirty="0"/>
              <a:t>배치파일</a:t>
            </a:r>
            <a:r>
              <a:rPr lang="en-US" altLang="ko-KR" sz="1600" kern="0" dirty="0"/>
              <a:t>(Command-line Scripting)</a:t>
            </a:r>
            <a:r>
              <a:rPr lang="ko-KR" altLang="en-US" sz="1600" kern="0" dirty="0"/>
              <a:t>을 이용해 </a:t>
            </a:r>
            <a:r>
              <a:rPr lang="en-US" altLang="ko-KR" sz="1600" kern="0" dirty="0"/>
              <a:t>HTZ </a:t>
            </a:r>
            <a:r>
              <a:rPr lang="ko-KR" altLang="en-US" sz="1600" kern="0" dirty="0"/>
              <a:t>프로젝트 실행하여 자동화 분석</a:t>
            </a:r>
            <a:endParaRPr lang="en-US" altLang="ko-KR" sz="1600" kern="0" dirty="0"/>
          </a:p>
          <a:p>
            <a:pPr marL="714375" lvl="1" indent="-357188"/>
            <a:r>
              <a:rPr lang="ko-KR" altLang="en-US" sz="1600" kern="0" dirty="0" err="1"/>
              <a:t>무선국</a:t>
            </a:r>
            <a:r>
              <a:rPr lang="ko-KR" altLang="en-US" sz="1600" kern="0" dirty="0"/>
              <a:t> 분석목록을 </a:t>
            </a:r>
            <a:r>
              <a:rPr lang="en-US" altLang="ko-KR" sz="1600" kern="0" dirty="0"/>
              <a:t>HTZ</a:t>
            </a:r>
            <a:r>
              <a:rPr lang="ko-KR" altLang="en-US" sz="1600" kern="0" dirty="0"/>
              <a:t>의</a:t>
            </a:r>
            <a:r>
              <a:rPr lang="en-US" altLang="ko-KR" sz="1600" kern="0" dirty="0"/>
              <a:t> </a:t>
            </a:r>
            <a:r>
              <a:rPr lang="ko-KR" altLang="en-US" sz="1600" kern="0" dirty="0"/>
              <a:t>프로젝트와 연결</a:t>
            </a:r>
            <a:r>
              <a:rPr lang="en-US" altLang="ko-KR" sz="1600" kern="0" dirty="0"/>
              <a:t>(</a:t>
            </a:r>
            <a:r>
              <a:rPr lang="ko-KR" altLang="en-US" sz="1600" kern="0" dirty="0"/>
              <a:t>사전에 기능별 작성된 프로젝트</a:t>
            </a:r>
            <a:r>
              <a:rPr lang="en-US" altLang="ko-KR" sz="1600" kern="0" dirty="0"/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EADED9-ACB0-4750-BA1D-F6EF52520717}"/>
              </a:ext>
            </a:extLst>
          </p:cNvPr>
          <p:cNvSpPr/>
          <p:nvPr/>
        </p:nvSpPr>
        <p:spPr bwMode="auto">
          <a:xfrm>
            <a:off x="416512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B7A621-E2BA-4F2A-BBD5-284DFD5E069C}"/>
              </a:ext>
            </a:extLst>
          </p:cNvPr>
          <p:cNvSpPr/>
          <p:nvPr/>
        </p:nvSpPr>
        <p:spPr bwMode="auto">
          <a:xfrm>
            <a:off x="1356283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EF503D-3E20-4948-B9C4-264B9F046A8F}"/>
              </a:ext>
            </a:extLst>
          </p:cNvPr>
          <p:cNvSpPr/>
          <p:nvPr/>
        </p:nvSpPr>
        <p:spPr bwMode="auto">
          <a:xfrm>
            <a:off x="2337917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4E1BD7-390B-4FD3-9287-07E1E8B94B54}"/>
              </a:ext>
            </a:extLst>
          </p:cNvPr>
          <p:cNvSpPr/>
          <p:nvPr/>
        </p:nvSpPr>
        <p:spPr bwMode="auto">
          <a:xfrm>
            <a:off x="3319551" y="2636913"/>
            <a:ext cx="864874" cy="2774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XX1</a:t>
            </a:r>
            <a:r>
              <a:rPr kumimoji="1" lang="en-US" altLang="ko-KR" sz="12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.BAT</a:t>
            </a:r>
            <a:endParaRPr kumimoji="1" lang="ko-KR" altLang="en-US" sz="12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230020E-8946-4343-A5F4-E820D56401BC}"/>
              </a:ext>
            </a:extLst>
          </p:cNvPr>
          <p:cNvGrpSpPr/>
          <p:nvPr/>
        </p:nvGrpSpPr>
        <p:grpSpPr>
          <a:xfrm>
            <a:off x="5607548" y="3794210"/>
            <a:ext cx="3013992" cy="1162123"/>
            <a:chOff x="4572001" y="3974597"/>
            <a:chExt cx="3013992" cy="12301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68707C3-31B0-4019-BE10-C3366B71E539}"/>
                </a:ext>
              </a:extLst>
            </p:cNvPr>
            <p:cNvSpPr/>
            <p:nvPr/>
          </p:nvSpPr>
          <p:spPr bwMode="auto">
            <a:xfrm>
              <a:off x="4572001" y="3974597"/>
              <a:ext cx="3013992" cy="123017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4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HTZ </a:t>
              </a:r>
            </a:p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4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Communicate</a:t>
              </a: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AA91232-C475-4B79-A185-DE1E46B99D04}"/>
                </a:ext>
              </a:extLst>
            </p:cNvPr>
            <p:cNvSpPr/>
            <p:nvPr/>
          </p:nvSpPr>
          <p:spPr>
            <a:xfrm>
              <a:off x="4618670" y="4848130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36000" rIns="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/</a:t>
              </a:r>
              <a:r>
                <a:rPr kumimoji="0" lang="ko-KR" altLang="en-US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비접속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Best Server 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분석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C6B8333-30C3-41CB-8C18-BF4F44774137}"/>
                </a:ext>
              </a:extLst>
            </p:cNvPr>
            <p:cNvSpPr/>
            <p:nvPr/>
          </p:nvSpPr>
          <p:spPr>
            <a:xfrm>
              <a:off x="4618670" y="4494173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</a:t>
              </a: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/</a:t>
              </a:r>
              <a:r>
                <a:rPr kumimoji="0" lang="ko-KR" altLang="en-US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비접속</a:t>
              </a: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커버리지 분석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2A38811-CCA4-4597-B759-AC3DD9663876}"/>
                </a:ext>
              </a:extLst>
            </p:cNvPr>
            <p:cNvSpPr/>
            <p:nvPr/>
          </p:nvSpPr>
          <p:spPr>
            <a:xfrm>
              <a:off x="6102648" y="4494172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접속 기지국 중첩 분석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3A1C32F-1609-4043-A3C6-55C2A2DF46FE}"/>
                </a:ext>
              </a:extLst>
            </p:cNvPr>
            <p:cNvSpPr/>
            <p:nvPr/>
          </p:nvSpPr>
          <p:spPr>
            <a:xfrm>
              <a:off x="6102648" y="4853130"/>
              <a:ext cx="1440160" cy="281949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36000" tIns="36000" rIns="36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수색지역 선정 분석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6FA57EE-FC48-4D71-902F-6284047C8C6F}"/>
              </a:ext>
            </a:extLst>
          </p:cNvPr>
          <p:cNvGrpSpPr/>
          <p:nvPr/>
        </p:nvGrpSpPr>
        <p:grpSpPr>
          <a:xfrm>
            <a:off x="5607548" y="5013176"/>
            <a:ext cx="3013992" cy="873614"/>
            <a:chOff x="4569112" y="4895481"/>
            <a:chExt cx="3013992" cy="7347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6EC31D-E542-42D5-8829-30DC5B5678A9}"/>
                </a:ext>
              </a:extLst>
            </p:cNvPr>
            <p:cNvSpPr/>
            <p:nvPr/>
          </p:nvSpPr>
          <p:spPr bwMode="auto">
            <a:xfrm>
              <a:off x="4569112" y="4895481"/>
              <a:ext cx="3013992" cy="734772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6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Google Earth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BADE69-9A07-4F2F-AE64-0EBD6F9912A2}"/>
                </a:ext>
              </a:extLst>
            </p:cNvPr>
            <p:cNvSpPr/>
            <p:nvPr/>
          </p:nvSpPr>
          <p:spPr>
            <a:xfrm>
              <a:off x="5055643" y="5200243"/>
              <a:ext cx="2088232" cy="35949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  <a:effectLst/>
          </p:spPr>
          <p:txBody>
            <a:bodyPr lIns="36000" tIns="36000" rIns="36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Google Earth KMZ file Image TIF file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0620AAB-AB26-4990-8988-4F3895F47A2D}"/>
              </a:ext>
            </a:extLst>
          </p:cNvPr>
          <p:cNvGrpSpPr/>
          <p:nvPr/>
        </p:nvGrpSpPr>
        <p:grpSpPr>
          <a:xfrm>
            <a:off x="682395" y="3150009"/>
            <a:ext cx="4267638" cy="2480540"/>
            <a:chOff x="248632" y="3324725"/>
            <a:chExt cx="4267638" cy="2480540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BCDEF43-74A3-4D3A-82CE-48DEFF3D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632" y="3324725"/>
              <a:ext cx="4267638" cy="2480540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6671647-885C-463D-B049-049A42D34316}"/>
                </a:ext>
              </a:extLst>
            </p:cNvPr>
            <p:cNvSpPr/>
            <p:nvPr/>
          </p:nvSpPr>
          <p:spPr bwMode="auto">
            <a:xfrm>
              <a:off x="386990" y="3996518"/>
              <a:ext cx="4111912" cy="154506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A27F58D8-0798-4F4E-88B8-322257A68D17}"/>
              </a:ext>
            </a:extLst>
          </p:cNvPr>
          <p:cNvSpPr txBox="1"/>
          <p:nvPr/>
        </p:nvSpPr>
        <p:spPr>
          <a:xfrm>
            <a:off x="606032" y="566124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[GUI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HTZ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 자동화 연동기능 구현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배치파일 생성 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각 분석기능별 명령 스크립트 작성</a:t>
            </a:r>
            <a:endParaRPr lang="en-US" altLang="ko-KR" sz="12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배치파일 명령 스크립트에서 </a:t>
            </a:r>
            <a:r>
              <a:rPr lang="en-US" altLang="ko-KR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HTZ</a:t>
            </a: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의 프로젝트 실행</a:t>
            </a:r>
            <a:endParaRPr lang="en-US" altLang="ko-KR" sz="12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프로젝트에서 분석목록의 기지국에 대한 자동화 분석 수행</a:t>
            </a:r>
            <a:endParaRPr lang="en-US" altLang="ko-KR" sz="12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D15F8D5-14DF-449D-9AC1-B9DEDC81A297}"/>
              </a:ext>
            </a:extLst>
          </p:cNvPr>
          <p:cNvGrpSpPr/>
          <p:nvPr/>
        </p:nvGrpSpPr>
        <p:grpSpPr>
          <a:xfrm>
            <a:off x="5607548" y="2917688"/>
            <a:ext cx="3013992" cy="799344"/>
            <a:chOff x="5593321" y="2288969"/>
            <a:chExt cx="3013992" cy="79934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065F59C-E0AE-47CC-ABBC-E63B9FFF6F55}"/>
                </a:ext>
              </a:extLst>
            </p:cNvPr>
            <p:cNvSpPr/>
            <p:nvPr/>
          </p:nvSpPr>
          <p:spPr bwMode="auto">
            <a:xfrm>
              <a:off x="5593321" y="2288969"/>
              <a:ext cx="3013992" cy="799344"/>
            </a:xfrm>
            <a:prstGeom prst="rect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R="0" algn="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6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HTZ</a:t>
              </a:r>
              <a:r>
                <a:rPr kumimoji="1" lang="ko-KR" altLang="en-US" sz="16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en-US" altLang="ko-KR" sz="1600" b="1" dirty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Project</a:t>
              </a: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E04EE56-4926-4D53-892B-73994E8FBDE2}"/>
                </a:ext>
              </a:extLst>
            </p:cNvPr>
            <p:cNvSpPr/>
            <p:nvPr/>
          </p:nvSpPr>
          <p:spPr bwMode="auto">
            <a:xfrm>
              <a:off x="5711874" y="2390347"/>
              <a:ext cx="864874" cy="27746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200" b="1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xxx.EWX</a:t>
              </a:r>
              <a:endPara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48CF551-47E0-4104-B8A2-764BFF507A89}"/>
                </a:ext>
              </a:extLst>
            </p:cNvPr>
            <p:cNvSpPr/>
            <p:nvPr/>
          </p:nvSpPr>
          <p:spPr bwMode="auto">
            <a:xfrm>
              <a:off x="7636264" y="2697991"/>
              <a:ext cx="864874" cy="27746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200" b="1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xxx.RGE</a:t>
              </a:r>
              <a:endPara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FEE592B9-9785-4C76-8C32-0CB254D44CAE}"/>
                </a:ext>
              </a:extLst>
            </p:cNvPr>
            <p:cNvSpPr/>
            <p:nvPr/>
          </p:nvSpPr>
          <p:spPr bwMode="auto">
            <a:xfrm>
              <a:off x="6690594" y="2697991"/>
              <a:ext cx="864874" cy="27746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r>
                <a:rPr kumimoji="1" lang="en-US" altLang="ko-KR" sz="1200" b="1" i="0" u="none" strike="noStrike" cap="none" normalizeH="0" baseline="0" dirty="0" err="1">
                  <a:ln>
                    <a:noFill/>
                  </a:ln>
                  <a:solidFill>
                    <a:schemeClr val="tx2"/>
                  </a:solidFill>
                  <a:effectLst/>
                  <a:latin typeface="맑은 고딕" pitchFamily="50" charset="-127"/>
                  <a:ea typeface="맑은 고딕" pitchFamily="50" charset="-127"/>
                </a:rPr>
                <a:t>xxx.</a:t>
              </a:r>
              <a:r>
                <a:rPr kumimoji="1" lang="en-US" altLang="ko-KR" sz="1200" b="1" dirty="0" err="1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</a:rPr>
                <a:t>RSO</a:t>
              </a:r>
              <a:endParaRPr kumimoji="1" lang="ko-KR" altLang="en-US" sz="1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1C0BEBD3-6236-4F35-B6E2-38DBF6044761}"/>
              </a:ext>
            </a:extLst>
          </p:cNvPr>
          <p:cNvCxnSpPr>
            <a:stCxn id="5" idx="3"/>
            <a:endCxn id="83" idx="0"/>
          </p:cNvCxnSpPr>
          <p:nvPr/>
        </p:nvCxnSpPr>
        <p:spPr bwMode="auto">
          <a:xfrm>
            <a:off x="5292080" y="2028473"/>
            <a:ext cx="866458" cy="990593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5195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5616621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입력데이터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기지국정보 입력방식 </a:t>
            </a:r>
            <a:r>
              <a:rPr lang="en-US" altLang="ko-KR" sz="1600" dirty="0">
                <a:cs typeface="+mn-cs"/>
              </a:rPr>
              <a:t>: EWF, CSV, EWX </a:t>
            </a:r>
            <a:r>
              <a:rPr lang="ko-KR" altLang="en-US" sz="1600" dirty="0">
                <a:cs typeface="+mn-cs"/>
              </a:rPr>
              <a:t>등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cs typeface="+mn-cs"/>
              </a:rPr>
              <a:t>EWF(HTZ</a:t>
            </a:r>
            <a:r>
              <a:rPr lang="ko-KR" altLang="en-US" sz="1400" dirty="0">
                <a:cs typeface="+mn-cs"/>
              </a:rPr>
              <a:t>의 네트워크 파일 포맷</a:t>
            </a:r>
            <a:r>
              <a:rPr lang="en-US" altLang="ko-KR" sz="1400" dirty="0">
                <a:cs typeface="+mn-cs"/>
              </a:rPr>
              <a:t>, Binary </a:t>
            </a:r>
            <a:r>
              <a:rPr lang="ko-KR" altLang="en-US" sz="1400" dirty="0">
                <a:cs typeface="+mn-cs"/>
              </a:rPr>
              <a:t>형식</a:t>
            </a:r>
            <a:r>
              <a:rPr lang="en-US" altLang="ko-KR" sz="1400" dirty="0">
                <a:cs typeface="+mn-cs"/>
              </a:rPr>
              <a:t>) : HTZ</a:t>
            </a:r>
            <a:r>
              <a:rPr lang="ko-KR" altLang="en-US" sz="1400" dirty="0">
                <a:cs typeface="+mn-cs"/>
              </a:rPr>
              <a:t> 고유 포맷으로 연동이 어려움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cs typeface="+mn-cs"/>
              </a:rPr>
              <a:t>CSV : </a:t>
            </a:r>
            <a:r>
              <a:rPr lang="ko-KR" altLang="en-US" sz="1400" dirty="0">
                <a:cs typeface="+mn-cs"/>
              </a:rPr>
              <a:t>추가 변환작업이 필요</a:t>
            </a:r>
            <a:r>
              <a:rPr lang="en-US" altLang="ko-KR" sz="1400" dirty="0">
                <a:cs typeface="+mn-cs"/>
              </a:rPr>
              <a:t>(EWX</a:t>
            </a:r>
            <a:r>
              <a:rPr lang="ko-KR" altLang="en-US" sz="1400" dirty="0">
                <a:cs typeface="+mn-cs"/>
              </a:rPr>
              <a:t> 대비</a:t>
            </a:r>
            <a:r>
              <a:rPr lang="en-US" altLang="ko-KR" sz="1400" dirty="0">
                <a:cs typeface="+mn-cs"/>
              </a:rPr>
              <a:t>)</a:t>
            </a: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EWX (HTZ</a:t>
            </a:r>
            <a:r>
              <a:rPr lang="ko-KR" altLang="en-US" sz="1400" dirty="0">
                <a:solidFill>
                  <a:srgbClr val="0000CC"/>
                </a:solidFill>
                <a:cs typeface="+mn-cs"/>
              </a:rPr>
              <a:t>의 네트워크 파일 포맷</a:t>
            </a: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)</a:t>
            </a:r>
            <a:endParaRPr lang="ko-KR" altLang="en-US" sz="1400" dirty="0">
              <a:solidFill>
                <a:srgbClr val="0000CC"/>
              </a:solidFill>
              <a:cs typeface="+mn-cs"/>
            </a:endParaRPr>
          </a:p>
          <a:p>
            <a:pPr marL="1436688" lvl="3" indent="-269875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XML </a:t>
            </a:r>
            <a:r>
              <a:rPr lang="ko-KR" altLang="en-US" sz="1400" dirty="0">
                <a:solidFill>
                  <a:srgbClr val="0000CC"/>
                </a:solidFill>
                <a:cs typeface="+mn-cs"/>
              </a:rPr>
              <a:t>양식 기반 파일 포맷으로</a:t>
            </a: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 </a:t>
            </a:r>
            <a:r>
              <a:rPr lang="ko-KR" altLang="en-US" sz="1400" dirty="0">
                <a:solidFill>
                  <a:srgbClr val="0000CC"/>
                </a:solidFill>
                <a:cs typeface="+mn-cs"/>
              </a:rPr>
              <a:t>구성된 정보의 획득이 용이</a:t>
            </a:r>
            <a:endParaRPr lang="en-US" altLang="ko-KR" sz="1400" dirty="0">
              <a:solidFill>
                <a:srgbClr val="0000CC"/>
              </a:solidFill>
              <a:cs typeface="+mn-cs"/>
            </a:endParaRPr>
          </a:p>
          <a:p>
            <a:pPr marL="1436688" lvl="3" indent="-269875"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0000CC"/>
                </a:solidFill>
                <a:cs typeface="+mn-cs"/>
              </a:rPr>
              <a:t>텍스트 형태의 포맷 맞추기 편집 및 수정작업 용이</a:t>
            </a:r>
            <a:endParaRPr lang="en-US" altLang="ko-KR" sz="1400" dirty="0">
              <a:solidFill>
                <a:srgbClr val="0000CC"/>
              </a:solidFill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6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0000CC"/>
                </a:solidFill>
                <a:cs typeface="+mn-cs"/>
              </a:rPr>
              <a:t>GUI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 화면에서 생성한 </a:t>
            </a:r>
            <a:r>
              <a:rPr lang="en-US" altLang="ko-KR" sz="1600" dirty="0" err="1">
                <a:solidFill>
                  <a:srgbClr val="0000CC"/>
                </a:solidFill>
                <a:cs typeface="+mn-cs"/>
              </a:rPr>
              <a:t>Test.ewx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를 </a:t>
            </a:r>
            <a:r>
              <a:rPr lang="en-US" altLang="ko-KR" sz="1600" dirty="0">
                <a:solidFill>
                  <a:srgbClr val="0000CC"/>
                </a:solidFill>
                <a:cs typeface="+mn-cs"/>
              </a:rPr>
              <a:t>HTZ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에서 시험 완료</a:t>
            </a:r>
            <a:endParaRPr lang="en-US" altLang="ko-KR" sz="1600" dirty="0">
              <a:solidFill>
                <a:srgbClr val="0000CC"/>
              </a:solidFill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6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BB07E5-987F-402A-9E59-56125A202AFD}"/>
              </a:ext>
            </a:extLst>
          </p:cNvPr>
          <p:cNvGrpSpPr/>
          <p:nvPr/>
        </p:nvGrpSpPr>
        <p:grpSpPr>
          <a:xfrm>
            <a:off x="1469430" y="2996952"/>
            <a:ext cx="6846986" cy="2496958"/>
            <a:chOff x="1577998" y="1857119"/>
            <a:chExt cx="7242474" cy="280905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B6E0B5D-02C9-45F7-BDD9-A54E3FAC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998" y="1857119"/>
              <a:ext cx="3004346" cy="280905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F7CF377-1698-4B22-8A55-E2032E491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245" y="2024457"/>
              <a:ext cx="4866227" cy="2588301"/>
            </a:xfrm>
            <a:prstGeom prst="rect">
              <a:avLst/>
            </a:prstGeom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AF146786-3149-438A-9E78-9427550BAA3C}"/>
                </a:ext>
              </a:extLst>
            </p:cNvPr>
            <p:cNvSpPr/>
            <p:nvPr/>
          </p:nvSpPr>
          <p:spPr bwMode="auto">
            <a:xfrm>
              <a:off x="3491880" y="3066578"/>
              <a:ext cx="720080" cy="576064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77127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1.1 </a:t>
            </a:r>
            <a:r>
              <a:rPr lang="ko-KR" altLang="en-US" dirty="0"/>
              <a:t>개 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1.2 </a:t>
            </a:r>
            <a:r>
              <a:rPr lang="ko-KR" altLang="en-US" dirty="0"/>
              <a:t>일반 사항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1357020" y="616399"/>
            <a:ext cx="6203257" cy="528637"/>
          </a:xfrm>
        </p:spPr>
        <p:txBody>
          <a:bodyPr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연구 개요</a:t>
            </a:r>
          </a:p>
        </p:txBody>
      </p:sp>
    </p:spTree>
    <p:extLst>
      <p:ext uri="{BB962C8B-B14F-4D97-AF65-F5344CB8AC3E}">
        <p14:creationId xmlns:p14="http://schemas.microsoft.com/office/powerpoint/2010/main" val="384323307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커버리지 분석</a:t>
            </a: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EWX</a:t>
            </a:r>
            <a:r>
              <a:rPr lang="ko-KR" altLang="en-US" sz="1400" dirty="0">
                <a:cs typeface="+mn-cs"/>
              </a:rPr>
              <a:t>를 통해 </a:t>
            </a:r>
            <a:r>
              <a:rPr lang="en-US" altLang="ko-KR" sz="1400" dirty="0">
                <a:cs typeface="+mn-cs"/>
              </a:rPr>
              <a:t>HTZ</a:t>
            </a:r>
            <a:r>
              <a:rPr lang="ko-KR" altLang="en-US" sz="1400" dirty="0">
                <a:cs typeface="+mn-cs"/>
              </a:rPr>
              <a:t>에서 생성된 기지국들에 대하여 커버리지 계산 실행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커버리지 계산을 통해 전계강도 커버리지 정보를 저장하고 표출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ko-KR" sz="1600" dirty="0">
                <a:solidFill>
                  <a:srgbClr val="0000CC"/>
                </a:solidFill>
                <a:cs typeface="+mn-cs"/>
              </a:rPr>
              <a:t>BAT 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파일의 명령 스크립트를 통해 기능 구현 완료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0" lvl="1" indent="0">
              <a:buNone/>
            </a:pP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396536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96536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96536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C1AE6C5-98E6-4F83-8106-230AE007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12" y="2431903"/>
            <a:ext cx="3384376" cy="333318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 bwMode="auto">
          <a:xfrm>
            <a:off x="9416102" y="2101101"/>
            <a:ext cx="2850258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추가적으로 그림을 좀 줄이고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본 기능이 본 과제에서 어떻게 구현되는지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공통부와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동일하면 생략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어디까지 구현되었는지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68707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ko-KR" sz="1600" dirty="0">
                <a:cs typeface="+mn-cs"/>
              </a:rPr>
              <a:t>Best Server</a:t>
            </a:r>
            <a:r>
              <a:rPr lang="ko-KR" altLang="en-US" sz="1600" dirty="0">
                <a:cs typeface="+mn-cs"/>
              </a:rPr>
              <a:t> 분석</a:t>
            </a: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커버리지 계산된 결과를 기준으로 기지국 별로 최적 신호영역 분석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기지국별로 신호 값이 큰 영역을 선택하여 표출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BAT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파일의 명령 스크립트를 통해 기능 구현 완료</a:t>
            </a:r>
            <a:endParaRPr lang="en-US" altLang="ko-KR" sz="14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ko-KR" altLang="en-US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252520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252520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252520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AB8B09-6CE1-4DBA-8BFC-3123C5FB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4" y="2276872"/>
            <a:ext cx="3460866" cy="349855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 bwMode="auto">
          <a:xfrm>
            <a:off x="9225061" y="2384886"/>
            <a:ext cx="2835771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추가적으로 그림을 좀 줄이고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본 기능이 본 과제에서 어떻게 구현되는지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공통부와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동일하면 생략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어디까지 구현되었는지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580112" y="2924944"/>
            <a:ext cx="2664296" cy="20882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접속 기지국의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전파 커버리지 영역에서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수색영역에서 배제가 필요한 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비접속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기지국의 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Best Server</a:t>
            </a:r>
            <a:r>
              <a:rPr kumimoji="1" lang="en-US" altLang="ko-KR" sz="14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4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영역을 계산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25452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 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중첩 분석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기지국의 영역별 신호가 중첩되는 영역을 분석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중첩된 영역은 일반적으로 분홍색으로 표출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BAT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파일의 명령 스크립트를 통해 기능 구현 </a:t>
            </a:r>
            <a:r>
              <a:rPr lang="ko-KR" altLang="en-US" sz="1600" dirty="0">
                <a:solidFill>
                  <a:srgbClr val="0000CC"/>
                </a:solidFill>
                <a:cs typeface="+mn-cs"/>
              </a:rPr>
              <a:t>중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396536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96536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96536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0683A1-CDBF-450D-9113-7EF4B9863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57302"/>
            <a:ext cx="3888432" cy="369197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 bwMode="auto">
          <a:xfrm>
            <a:off x="9180512" y="2376899"/>
            <a:ext cx="2592288" cy="1296144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추가적으로 그림을 좀 줄이고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본 기능이 본 과제에서 어떻게 구현되는지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공통부와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 동일하면 생략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그리고 어디까지 구현되었는지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580112" y="2924944"/>
            <a:ext cx="2664296" cy="20882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동일 시간대 접속된 기지국의 공통 커버영역을 계산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124273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자동화 분석기능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ko-KR" altLang="en-US" sz="1600" dirty="0">
                <a:cs typeface="+mn-cs"/>
              </a:rPr>
              <a:t>수색지역 선정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>
                <a:cs typeface="+mn-cs"/>
              </a:rPr>
              <a:t>접속 기지국이 중첩영역에서 </a:t>
            </a:r>
            <a:r>
              <a:rPr lang="ko-KR" altLang="en-US" sz="1400" dirty="0" err="1">
                <a:cs typeface="+mn-cs"/>
              </a:rPr>
              <a:t>비접속</a:t>
            </a:r>
            <a:r>
              <a:rPr lang="ko-KR" altLang="en-US" sz="1400" dirty="0">
                <a:cs typeface="+mn-cs"/>
              </a:rPr>
              <a:t> 기지국 </a:t>
            </a:r>
            <a:r>
              <a:rPr lang="en-US" altLang="ko-KR" sz="1400" dirty="0">
                <a:cs typeface="+mn-cs"/>
              </a:rPr>
              <a:t>Best Server </a:t>
            </a:r>
            <a:r>
              <a:rPr lang="ko-KR" altLang="en-US" sz="1400" dirty="0">
                <a:cs typeface="+mn-cs"/>
              </a:rPr>
              <a:t>영역을 제거 </a:t>
            </a:r>
            <a:endParaRPr lang="en-US" altLang="ko-KR" sz="1400" dirty="0">
              <a:cs typeface="+mn-cs"/>
            </a:endParaRPr>
          </a:p>
          <a:p>
            <a:pPr marL="1438275" lvl="3" indent="-274638">
              <a:buFont typeface="Wingdings" panose="05000000000000000000" pitchFamily="2" charset="2"/>
              <a:buChar char="§"/>
            </a:pPr>
            <a:r>
              <a:rPr lang="ko-KR" altLang="en-US" sz="1400" dirty="0">
                <a:cs typeface="+mn-cs"/>
              </a:rPr>
              <a:t>제거된 후 남은 영역에서 중첩 지역을 </a:t>
            </a:r>
            <a:r>
              <a:rPr lang="ko-KR" altLang="en-US" sz="1400" dirty="0" err="1">
                <a:cs typeface="+mn-cs"/>
              </a:rPr>
              <a:t>필터링하여</a:t>
            </a:r>
            <a:r>
              <a:rPr lang="ko-KR" altLang="en-US" sz="1400" dirty="0">
                <a:cs typeface="+mn-cs"/>
              </a:rPr>
              <a:t> 수색지역으로 선정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742950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BAT </a:t>
            </a:r>
            <a:r>
              <a: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파일의 명령 스크립트를 통해 기능 구현</a:t>
            </a:r>
            <a:r>
              <a:rPr kumimoji="1" lang="ko-KR" altLang="en-US" sz="1600" b="0" i="0" u="none" strike="noStrike" kern="0" cap="none" spc="0" normalizeH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중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396536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기능정의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96536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분석이미지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96536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BF5635-242F-473F-9EB2-A8C96D91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33" y="2194399"/>
            <a:ext cx="3080860" cy="25238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361A6F-43F2-41EA-85DA-5927AA924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88" y="2199903"/>
            <a:ext cx="2960912" cy="22510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90415D1-807C-44F2-8E82-02030DDB6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202" y="3504790"/>
            <a:ext cx="2375078" cy="24482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565BBF-9D14-4FD1-91A1-AAD06E8A8388}"/>
              </a:ext>
            </a:extLst>
          </p:cNvPr>
          <p:cNvSpPr txBox="1"/>
          <p:nvPr/>
        </p:nvSpPr>
        <p:spPr>
          <a:xfrm>
            <a:off x="2224867" y="2198219"/>
            <a:ext cx="1082348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접속기지국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4563CC-27CC-455B-9DEA-6024EC62F639}"/>
              </a:ext>
            </a:extLst>
          </p:cNvPr>
          <p:cNvSpPr txBox="1"/>
          <p:nvPr/>
        </p:nvSpPr>
        <p:spPr>
          <a:xfrm>
            <a:off x="3412057" y="3502694"/>
            <a:ext cx="1261884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비접속기지국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A66575B0-9967-4E3C-9C20-45561DAE9830}"/>
              </a:ext>
            </a:extLst>
          </p:cNvPr>
          <p:cNvSpPr/>
          <p:nvPr/>
        </p:nvSpPr>
        <p:spPr bwMode="auto">
          <a:xfrm rot="16200000" flipV="1">
            <a:off x="4972036" y="4756269"/>
            <a:ext cx="694755" cy="936102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843813B-C893-4B5B-91F5-DF5E7A78BB97}"/>
              </a:ext>
            </a:extLst>
          </p:cNvPr>
          <p:cNvSpPr/>
          <p:nvPr/>
        </p:nvSpPr>
        <p:spPr bwMode="auto">
          <a:xfrm>
            <a:off x="3595688" y="2843063"/>
            <a:ext cx="1261230" cy="30777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85FE821-07AC-415A-857B-50B61BA1C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39" y="3253458"/>
            <a:ext cx="2199229" cy="19833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FF1218-5640-4C8A-AD82-F430C75B42DD}"/>
              </a:ext>
            </a:extLst>
          </p:cNvPr>
          <p:cNvSpPr txBox="1"/>
          <p:nvPr/>
        </p:nvSpPr>
        <p:spPr>
          <a:xfrm>
            <a:off x="8019132" y="4924769"/>
            <a:ext cx="90281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수색지역</a:t>
            </a: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B3E3D884-9151-4596-82BA-C0A784F1E538}"/>
              </a:ext>
            </a:extLst>
          </p:cNvPr>
          <p:cNvSpPr/>
          <p:nvPr/>
        </p:nvSpPr>
        <p:spPr bwMode="auto">
          <a:xfrm>
            <a:off x="6322384" y="3779167"/>
            <a:ext cx="782971" cy="30777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5212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Action Code </a:t>
            </a:r>
            <a:r>
              <a:rPr lang="ko-KR" altLang="en-US" sz="1800" dirty="0"/>
              <a:t>추가</a:t>
            </a:r>
            <a:r>
              <a:rPr lang="en-US" altLang="ko-KR" sz="1800" dirty="0"/>
              <a:t>/</a:t>
            </a:r>
            <a:r>
              <a:rPr lang="ko-KR" altLang="en-US" sz="1800" dirty="0"/>
              <a:t>배치파일 실행</a:t>
            </a:r>
            <a:r>
              <a:rPr lang="en-US" altLang="ko-KR" sz="1800" dirty="0"/>
              <a:t> 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720725" lvl="1" indent="-360363"/>
            <a:r>
              <a:rPr lang="en-US" altLang="ko-KR" sz="1600" dirty="0"/>
              <a:t>1- Carto : </a:t>
            </a:r>
            <a:r>
              <a:rPr lang="ko-KR" altLang="en-US" sz="1600" dirty="0"/>
              <a:t>지도파일</a:t>
            </a:r>
            <a:r>
              <a:rPr lang="en-US" altLang="ko-KR" sz="1600" dirty="0"/>
              <a:t>(*.VEC/*.BIM/*.RGE/*.RSO)</a:t>
            </a:r>
          </a:p>
          <a:p>
            <a:pPr marL="720725" lvl="1" indent="-360363"/>
            <a:r>
              <a:rPr lang="en-US" altLang="ko-KR" sz="1600" dirty="0"/>
              <a:t>2- Settings : </a:t>
            </a:r>
            <a:r>
              <a:rPr lang="ko-KR" altLang="en-US" sz="1600" dirty="0"/>
              <a:t>설정 값 저장 </a:t>
            </a:r>
            <a:r>
              <a:rPr lang="en-US" altLang="ko-KR" sz="1600" dirty="0"/>
              <a:t>(*.PRM)</a:t>
            </a:r>
          </a:p>
          <a:p>
            <a:pPr marL="720725" lvl="1" indent="-360363"/>
            <a:r>
              <a:rPr lang="en-US" altLang="ko-KR" sz="1600" dirty="0"/>
              <a:t>3- Output : </a:t>
            </a:r>
            <a:r>
              <a:rPr lang="ko-KR" altLang="en-US" sz="1600" dirty="0"/>
              <a:t>결과 저장</a:t>
            </a:r>
            <a:r>
              <a:rPr lang="en-US" altLang="ko-KR" sz="1600" dirty="0"/>
              <a:t>(*.KML/*.TIF/*.PRJ)</a:t>
            </a:r>
          </a:p>
          <a:p>
            <a:pPr marL="720725" lvl="1" indent="-360363"/>
            <a:r>
              <a:rPr lang="en-US" altLang="ko-KR" sz="1600" dirty="0"/>
              <a:t>4- Input : </a:t>
            </a:r>
            <a:r>
              <a:rPr lang="ko-KR" altLang="en-US" sz="1600" dirty="0"/>
              <a:t>입력 정보 </a:t>
            </a:r>
            <a:r>
              <a:rPr lang="en-US" altLang="ko-KR" sz="1600" dirty="0"/>
              <a:t>(*.EWX)</a:t>
            </a:r>
          </a:p>
          <a:p>
            <a:pPr marL="720725" lvl="1" indent="-360363"/>
            <a:r>
              <a:rPr lang="en-US" altLang="ko-KR" sz="1600" dirty="0" err="1"/>
              <a:t>Auto.Pro</a:t>
            </a:r>
            <a:r>
              <a:rPr lang="en-US" altLang="ko-KR" sz="1600" dirty="0"/>
              <a:t> : HTZ </a:t>
            </a:r>
            <a:r>
              <a:rPr lang="ko-KR" altLang="en-US" sz="1600" dirty="0"/>
              <a:t>프로젝트</a:t>
            </a:r>
            <a:endParaRPr lang="en-US" altLang="ko-KR" sz="1600" dirty="0"/>
          </a:p>
          <a:p>
            <a:pPr marL="720725" lvl="1" indent="-360363"/>
            <a:r>
              <a:rPr lang="en-US" altLang="ko-KR" sz="1600" dirty="0"/>
              <a:t>Test Script 1.bat : Action Code </a:t>
            </a:r>
            <a:r>
              <a:rPr lang="ko-KR" altLang="en-US" sz="1600" dirty="0"/>
              <a:t>실행 파일</a:t>
            </a:r>
            <a:endParaRPr lang="en-US" altLang="ko-KR" sz="1600" dirty="0"/>
          </a:p>
          <a:p>
            <a:pPr marL="320675" indent="-360363"/>
            <a:endParaRPr lang="en-US" altLang="ko-KR" sz="1800" b="1" dirty="0"/>
          </a:p>
          <a:p>
            <a:pPr marL="320675" indent="-360363"/>
            <a:r>
              <a:rPr lang="ko-KR" altLang="en-US" sz="1800" b="1" dirty="0"/>
              <a:t>데모 결과</a:t>
            </a:r>
            <a:endParaRPr lang="en-US" altLang="ko-KR" sz="1800" b="1" dirty="0"/>
          </a:p>
          <a:p>
            <a:pPr marL="720725" lvl="1" indent="-360363"/>
            <a:r>
              <a:rPr lang="en-US" altLang="ko-KR" sz="1600" dirty="0"/>
              <a:t>Best Server/Overlap </a:t>
            </a:r>
            <a:r>
              <a:rPr lang="ko-KR" altLang="en-US" sz="1600" dirty="0"/>
              <a:t>분석 결과</a:t>
            </a:r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34</a:t>
            </a:fld>
            <a:endParaRPr lang="ko-KR" altLang="en-US">
              <a:solidFill>
                <a:srgbClr val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20" y="4016554"/>
            <a:ext cx="2228261" cy="21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742" y="4016553"/>
            <a:ext cx="3047955" cy="214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25402" y="6173003"/>
            <a:ext cx="1380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Best Server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41792" y="6149507"/>
            <a:ext cx="1115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Overlap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결과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608" y="1194135"/>
            <a:ext cx="3492261" cy="21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72294" y="3333860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데모 폴더 리스트</a:t>
            </a:r>
          </a:p>
        </p:txBody>
      </p:sp>
    </p:spTree>
    <p:extLst>
      <p:ext uri="{BB962C8B-B14F-4D97-AF65-F5344CB8AC3E}">
        <p14:creationId xmlns:p14="http://schemas.microsoft.com/office/powerpoint/2010/main" val="24733170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3.2 </a:t>
            </a:r>
            <a:r>
              <a:rPr lang="ko-KR" altLang="en-US" sz="2400" dirty="0"/>
              <a:t>수색지역 분석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출력데이터 </a:t>
            </a:r>
            <a:r>
              <a:rPr lang="en-US" altLang="ko-KR" sz="1800" dirty="0">
                <a:cs typeface="+mn-cs"/>
              </a:rPr>
              <a:t>: KML </a:t>
            </a:r>
            <a:r>
              <a:rPr lang="ko-KR" altLang="en-US" sz="1800" dirty="0">
                <a:cs typeface="+mn-cs"/>
              </a:rPr>
              <a:t>포맷 </a:t>
            </a:r>
            <a:r>
              <a:rPr lang="en-US" altLang="ko-KR" sz="1800" dirty="0">
                <a:cs typeface="+mn-cs"/>
              </a:rPr>
              <a:t>(</a:t>
            </a:r>
            <a:r>
              <a:rPr lang="ko-KR" altLang="en-US" sz="1800" dirty="0" err="1"/>
              <a:t>구글어스에서</a:t>
            </a:r>
            <a:r>
              <a:rPr lang="ko-KR" altLang="en-US" sz="1800" dirty="0"/>
              <a:t> 전시</a:t>
            </a:r>
            <a:r>
              <a:rPr lang="en-US" altLang="ko-KR" sz="1800" dirty="0"/>
              <a:t>)</a:t>
            </a: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ko-KR" sz="1600" dirty="0">
                <a:cs typeface="+mn-cs"/>
              </a:rPr>
              <a:t>KML </a:t>
            </a:r>
            <a:r>
              <a:rPr lang="ko-KR" altLang="en-US" sz="1600" dirty="0">
                <a:cs typeface="+mn-cs"/>
              </a:rPr>
              <a:t>포맷</a:t>
            </a:r>
            <a:endParaRPr lang="en-US" altLang="ko-KR" sz="16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XML</a:t>
            </a:r>
            <a:r>
              <a:rPr lang="ko-KR" altLang="en-US" sz="1400" dirty="0">
                <a:cs typeface="+mn-cs"/>
              </a:rPr>
              <a:t> 기반 파일 포맷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cs typeface="+mn-cs"/>
              </a:rPr>
              <a:t>구글어스에서</a:t>
            </a:r>
            <a:r>
              <a:rPr lang="ko-KR" altLang="en-US" sz="1400" dirty="0">
                <a:cs typeface="+mn-cs"/>
              </a:rPr>
              <a:t> 편집 가능한 포맷</a:t>
            </a:r>
            <a:r>
              <a:rPr lang="en-US" altLang="ko-KR" sz="1400" dirty="0">
                <a:cs typeface="+mn-cs"/>
              </a:rPr>
              <a:t>, </a:t>
            </a:r>
            <a:r>
              <a:rPr lang="ko-KR" altLang="en-US" sz="1400" dirty="0">
                <a:cs typeface="+mn-cs"/>
              </a:rPr>
              <a:t>다양한 벡터 또는 이미지와 함께 사용 가능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TIFF </a:t>
            </a:r>
            <a:r>
              <a:rPr lang="ko-KR" altLang="en-US" sz="1400" dirty="0">
                <a:cs typeface="+mn-cs"/>
              </a:rPr>
              <a:t>포맷</a:t>
            </a:r>
            <a:r>
              <a:rPr lang="en-US" altLang="ko-KR" sz="1400" dirty="0">
                <a:cs typeface="+mn-cs"/>
              </a:rPr>
              <a:t>(</a:t>
            </a:r>
            <a:r>
              <a:rPr lang="ko-KR" altLang="en-US" sz="1400" dirty="0">
                <a:cs typeface="+mn-cs"/>
              </a:rPr>
              <a:t>분석 이미지</a:t>
            </a:r>
            <a:r>
              <a:rPr lang="en-US" altLang="ko-KR" sz="1400" dirty="0">
                <a:cs typeface="+mn-cs"/>
              </a:rPr>
              <a:t>)</a:t>
            </a:r>
          </a:p>
          <a:p>
            <a:pPr marL="1438275" lvl="3" indent="-274638">
              <a:buFont typeface="Wingdings" panose="05000000000000000000" pitchFamily="2" charset="2"/>
              <a:buChar char="§"/>
            </a:pPr>
            <a:r>
              <a:rPr lang="en-US" altLang="ko-KR" sz="1400" dirty="0">
                <a:cs typeface="+mn-cs"/>
              </a:rPr>
              <a:t>KML </a:t>
            </a:r>
            <a:r>
              <a:rPr lang="ko-KR" altLang="en-US" sz="1400" dirty="0">
                <a:cs typeface="+mn-cs"/>
              </a:rPr>
              <a:t>포맷과 함께 사용되는 이미지 포맷</a:t>
            </a:r>
            <a:endParaRPr lang="en-US" altLang="ko-KR" sz="1400" dirty="0">
              <a:cs typeface="+mn-cs"/>
            </a:endParaRPr>
          </a:p>
          <a:p>
            <a:pPr marL="1438275" lvl="3" indent="-274638">
              <a:buFont typeface="Wingdings" panose="05000000000000000000" pitchFamily="2" charset="2"/>
              <a:buChar char="§"/>
            </a:pPr>
            <a:r>
              <a:rPr lang="ko-KR" altLang="en-US" sz="1400" dirty="0">
                <a:cs typeface="+mn-cs"/>
              </a:rPr>
              <a:t>분석 관련된 이미지 및 수색지역 관련된 이미지에 사용</a:t>
            </a:r>
            <a:endParaRPr lang="en-US" altLang="ko-KR" sz="1400" dirty="0">
              <a:cs typeface="+mn-cs"/>
            </a:endParaRPr>
          </a:p>
          <a:p>
            <a:pPr marL="1200150" lvl="3" indent="-342900">
              <a:buFont typeface="Wingdings" panose="05000000000000000000" pitchFamily="2" charset="2"/>
              <a:buChar char="ü"/>
            </a:pPr>
            <a:r>
              <a:rPr lang="en-US" altLang="ko-KR" sz="1400" dirty="0">
                <a:cs typeface="+mn-cs"/>
              </a:rPr>
              <a:t>BMP </a:t>
            </a:r>
            <a:r>
              <a:rPr lang="ko-KR" altLang="en-US" sz="1400" dirty="0">
                <a:cs typeface="+mn-cs"/>
              </a:rPr>
              <a:t>포맷</a:t>
            </a:r>
            <a:r>
              <a:rPr lang="en-US" altLang="ko-KR" sz="1400" dirty="0">
                <a:cs typeface="+mn-cs"/>
              </a:rPr>
              <a:t>(</a:t>
            </a:r>
            <a:r>
              <a:rPr lang="ko-KR" altLang="en-US" sz="1400" dirty="0">
                <a:cs typeface="+mn-cs"/>
              </a:rPr>
              <a:t>범례</a:t>
            </a:r>
            <a:r>
              <a:rPr lang="en-US" altLang="ko-KR" sz="1400" dirty="0">
                <a:cs typeface="+mn-cs"/>
              </a:rPr>
              <a:t>)</a:t>
            </a:r>
          </a:p>
          <a:p>
            <a:pPr marL="1438275" lvl="3" indent="-274638">
              <a:buFont typeface="Wingdings" panose="05000000000000000000" pitchFamily="2" charset="2"/>
              <a:buChar char="§"/>
            </a:pPr>
            <a:r>
              <a:rPr lang="ko-KR" altLang="en-US" sz="1400" dirty="0">
                <a:cs typeface="+mn-cs"/>
              </a:rPr>
              <a:t>범례 값 표시하는 이미지 포맷</a:t>
            </a:r>
            <a:endParaRPr lang="en-US" altLang="ko-KR" sz="1400" dirty="0">
              <a:cs typeface="+mn-cs"/>
            </a:endParaRPr>
          </a:p>
          <a:p>
            <a:pPr marL="1438275" lvl="3" indent="-274638">
              <a:buFont typeface="Wingdings" panose="05000000000000000000" pitchFamily="2" charset="2"/>
              <a:buChar char="§"/>
            </a:pPr>
            <a:r>
              <a:rPr lang="ko-KR" altLang="en-US" sz="1400" dirty="0">
                <a:cs typeface="+mn-cs"/>
              </a:rPr>
              <a:t>커버리지 색깔의 정보 표시 </a:t>
            </a:r>
            <a:endParaRPr lang="en-US" altLang="ko-KR" sz="14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324528" y="1340768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출력데이터 정의 포맷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9324528" y="2996952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예시 출력데이터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9324528" y="4653136"/>
            <a:ext cx="3816424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진행상황 및 이슈사항</a:t>
            </a: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08897C-BEFF-4747-9D28-9E3260A7C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28" y="4004083"/>
            <a:ext cx="6696744" cy="25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4314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3.3 </a:t>
            </a:r>
            <a:r>
              <a:rPr lang="ko-KR" altLang="en-US" dirty="0"/>
              <a:t>연구개발 현황표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13184" y="1196752"/>
            <a:ext cx="8517632" cy="5256584"/>
          </a:xfrm>
        </p:spPr>
        <p:txBody>
          <a:bodyPr/>
          <a:lstStyle/>
          <a:p>
            <a:pPr marL="177800" lvl="2" indent="0">
              <a:buNone/>
            </a:pPr>
            <a:endParaRPr lang="en-US" altLang="ko-KR" sz="2000" dirty="0">
              <a:cs typeface="+mn-cs"/>
            </a:endParaRPr>
          </a:p>
          <a:p>
            <a:pPr marL="541338" lvl="2" indent="-363538">
              <a:buNone/>
            </a:pPr>
            <a:endParaRPr lang="en-US" altLang="ko-KR" sz="20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36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836712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수색지역 가시화 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844505"/>
              </p:ext>
            </p:extLst>
          </p:nvPr>
        </p:nvGraphicFramePr>
        <p:xfrm>
          <a:off x="467545" y="1412776"/>
          <a:ext cx="8280920" cy="2312566"/>
        </p:xfrm>
        <a:graphic>
          <a:graphicData uri="http://schemas.openxmlformats.org/drawingml/2006/table">
            <a:tbl>
              <a:tblPr/>
              <a:tblGrid>
                <a:gridCol w="4248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                              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요구   기능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개발   내용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4.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위치추정 결과의 공유방안 마련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CI Hollyhock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분석결과를 인터넷 기반으로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공유가능할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것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① 공유를 위하여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PNG, JPEG, Shape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파일 추출 및 전송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882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② 위치추정 결과를 수신한 수신자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외부 사용자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)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가 해당 결과를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인지할수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 있도록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Open API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또는 별도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View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프로그램을 통해 시각화하여 제공가능 할 것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.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위치추정 결과의 공유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·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전송에 관련된 프로그램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·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파일형태는 특정 솔루션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CI Hollyhock"/>
                        </a:rPr>
                        <a:t>S/W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에 종속되지 아니할 것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61999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3.3 </a:t>
            </a:r>
            <a:r>
              <a:rPr lang="ko-KR" altLang="en-US" sz="2400" dirty="0"/>
              <a:t>수색지역 가시화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수색지역 이미지</a:t>
            </a:r>
            <a:r>
              <a:rPr lang="en-US" altLang="ko-KR" sz="1800" dirty="0">
                <a:cs typeface="+mn-cs"/>
              </a:rPr>
              <a:t>(</a:t>
            </a:r>
            <a:r>
              <a:rPr lang="ko-KR" altLang="en-US" sz="1800" dirty="0">
                <a:cs typeface="+mn-cs"/>
              </a:rPr>
              <a:t>분석결과</a:t>
            </a:r>
            <a:r>
              <a:rPr lang="en-US" altLang="ko-KR" sz="1800" dirty="0">
                <a:cs typeface="+mn-cs"/>
              </a:rPr>
              <a:t>)</a:t>
            </a:r>
            <a:r>
              <a:rPr lang="ko-KR" altLang="en-US" sz="1800" dirty="0">
                <a:cs typeface="+mn-cs"/>
              </a:rPr>
              <a:t>를 </a:t>
            </a:r>
            <a:r>
              <a:rPr lang="en-US" altLang="ko-KR" sz="1800" dirty="0">
                <a:cs typeface="+mn-cs"/>
              </a:rPr>
              <a:t>Google Earth platform </a:t>
            </a:r>
            <a:r>
              <a:rPr lang="ko-KR" altLang="en-US" sz="1800" dirty="0">
                <a:cs typeface="+mn-cs"/>
              </a:rPr>
              <a:t>활용하여 관련정보 제공</a:t>
            </a: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1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endParaRPr lang="en-US" altLang="ko-KR" sz="800" dirty="0">
              <a:cs typeface="+mn-cs"/>
            </a:endParaRPr>
          </a:p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1800" dirty="0">
                <a:cs typeface="+mn-cs"/>
              </a:rPr>
              <a:t> </a:t>
            </a:r>
            <a:r>
              <a:rPr lang="ko-KR" altLang="en-US" sz="1800" dirty="0"/>
              <a:t>진행상황 및 이슈사항</a:t>
            </a:r>
            <a:endParaRPr lang="en-US" altLang="ko-KR" sz="1800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기능 구현 완료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검증 중</a:t>
            </a:r>
            <a:endParaRPr lang="en-US" altLang="ko-KR" sz="1800" dirty="0"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9252520" y="1772816"/>
            <a:ext cx="7632848" cy="280831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구글어스</a:t>
            </a:r>
            <a:r>
              <a:rPr kumimoji="1" lang="ko-KR" altLang="en-US" sz="14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 화면에서</a:t>
            </a:r>
            <a:endParaRPr kumimoji="1" lang="en-US" altLang="ko-KR" sz="1400" b="1" i="0" u="none" strike="noStrike" cap="none" normalizeH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baseline="0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샘플 결과 도시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하는 화면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화면에 </a:t>
            </a:r>
            <a:r>
              <a:rPr kumimoji="1" lang="ko-KR" altLang="en-US" sz="1400" b="1" dirty="0" err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도시할때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사용하는 주용 기능부분을 붉게 테두리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각 기능의 동작 설명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9252520" y="4869160"/>
            <a:ext cx="7632848" cy="14401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rPr>
              <a:t>진행상황 및 이슈사항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755576" y="1484784"/>
            <a:ext cx="7560234" cy="4104452"/>
            <a:chOff x="258716" y="1350769"/>
            <a:chExt cx="8553954" cy="46605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1C829F8-15AF-4733-BBAE-78D1BED75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574" y="1350769"/>
              <a:ext cx="8522096" cy="4660521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295D62-1862-4090-BE28-3F683FA951F7}"/>
                </a:ext>
              </a:extLst>
            </p:cNvPr>
            <p:cNvSpPr/>
            <p:nvPr/>
          </p:nvSpPr>
          <p:spPr bwMode="auto">
            <a:xfrm>
              <a:off x="258716" y="2276871"/>
              <a:ext cx="1216940" cy="720081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1" lang="ko-KR" altLang="en-US" sz="1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3F6FEA9-E1CE-4E4E-B5E0-C3A474FC8D2C}"/>
                </a:ext>
              </a:extLst>
            </p:cNvPr>
            <p:cNvCxnSpPr/>
            <p:nvPr/>
          </p:nvCxnSpPr>
          <p:spPr bwMode="auto">
            <a:xfrm>
              <a:off x="331330" y="2636912"/>
              <a:ext cx="856294" cy="0"/>
            </a:xfrm>
            <a:prstGeom prst="line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5B485ECE-BD51-4293-B44B-7583FCC845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15616" y="2569718"/>
              <a:ext cx="3600400" cy="427234"/>
            </a:xfrm>
            <a:prstGeom prst="straightConnector1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CF815FA-BD5F-41BA-9BCB-2A23F841CC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15616" y="2726506"/>
              <a:ext cx="3436006" cy="803976"/>
            </a:xfrm>
            <a:prstGeom prst="straightConnector1">
              <a:avLst/>
            </a:prstGeom>
            <a:noFill/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E0A6849-587A-44C5-959D-FF8AB6EC37EE}"/>
                </a:ext>
              </a:extLst>
            </p:cNvPr>
            <p:cNvCxnSpPr/>
            <p:nvPr/>
          </p:nvCxnSpPr>
          <p:spPr bwMode="auto">
            <a:xfrm>
              <a:off x="331330" y="2733429"/>
              <a:ext cx="856294" cy="0"/>
            </a:xfrm>
            <a:prstGeom prst="line">
              <a:avLst/>
            </a:prstGeom>
            <a:noFill/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FF9174-9A78-4674-9DCF-459966A5F5BA}"/>
                </a:ext>
              </a:extLst>
            </p:cNvPr>
            <p:cNvSpPr txBox="1"/>
            <p:nvPr/>
          </p:nvSpPr>
          <p:spPr>
            <a:xfrm>
              <a:off x="2431727" y="2321103"/>
              <a:ext cx="1810111" cy="338554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노란색 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수색지역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22D90A-A5FC-4C25-9953-54971D34B682}"/>
                </a:ext>
              </a:extLst>
            </p:cNvPr>
            <p:cNvSpPr txBox="1"/>
            <p:nvPr/>
          </p:nvSpPr>
          <p:spPr>
            <a:xfrm>
              <a:off x="1547664" y="3378478"/>
              <a:ext cx="2186817" cy="338554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파란색 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기타 </a:t>
              </a:r>
              <a:r>
                <a:rPr lang="en-US" altLang="ko-KR" sz="1600" dirty="0">
                  <a:latin typeface="맑은 고딕" pitchFamily="50" charset="-127"/>
                  <a:ea typeface="맑은 고딕" pitchFamily="50" charset="-127"/>
                </a:rPr>
                <a:t>BS 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48252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2.4 </a:t>
            </a:r>
            <a:r>
              <a:rPr lang="ko-KR" altLang="en-US" sz="2400" dirty="0"/>
              <a:t>시연 시나리오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① </a:t>
            </a:r>
            <a:r>
              <a:rPr lang="en-US" altLang="ko-KR" sz="1400" dirty="0">
                <a:solidFill>
                  <a:srgbClr val="000000"/>
                </a:solidFill>
              </a:rPr>
              <a:t>“</a:t>
            </a:r>
            <a:r>
              <a:rPr lang="ko-KR" altLang="en-US" sz="1400" dirty="0">
                <a:solidFill>
                  <a:srgbClr val="000000"/>
                </a:solidFill>
              </a:rPr>
              <a:t>공통 속성값 설정</a:t>
            </a:r>
            <a:r>
              <a:rPr lang="en-US" altLang="ko-KR" sz="1400" dirty="0">
                <a:solidFill>
                  <a:srgbClr val="000000"/>
                </a:solidFill>
              </a:rPr>
              <a:t>”</a:t>
            </a:r>
            <a:r>
              <a:rPr lang="ko-KR" altLang="en-US" sz="1400" dirty="0">
                <a:solidFill>
                  <a:srgbClr val="000000"/>
                </a:solidFill>
              </a:rPr>
              <a:t> 버튼을 클릭하여 기본 </a:t>
            </a:r>
            <a:r>
              <a:rPr lang="ko-KR" altLang="en-US" sz="1400" dirty="0" err="1">
                <a:solidFill>
                  <a:srgbClr val="000000"/>
                </a:solidFill>
              </a:rPr>
              <a:t>설정값</a:t>
            </a:r>
            <a:r>
              <a:rPr lang="ko-KR" altLang="en-US" sz="1400" dirty="0">
                <a:solidFill>
                  <a:srgbClr val="000000"/>
                </a:solidFill>
              </a:rPr>
              <a:t> 확인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무작위로 값을 변경하여 변경된 데이터 저장 여부 확인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  <a:cs typeface="+mn-cs"/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  <a:cs typeface="+mn-cs"/>
              </a:rPr>
              <a:t>② 검색 조건 입력 </a:t>
            </a: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(</a:t>
            </a:r>
            <a:r>
              <a:rPr lang="ko-KR" altLang="en-US" sz="1400" dirty="0" err="1">
                <a:solidFill>
                  <a:srgbClr val="0000CC"/>
                </a:solidFill>
                <a:cs typeface="+mn-cs"/>
              </a:rPr>
              <a:t>예시값</a:t>
            </a:r>
            <a:r>
              <a:rPr lang="en-US" altLang="ko-KR" sz="1400" dirty="0">
                <a:solidFill>
                  <a:srgbClr val="0000CC"/>
                </a:solidFill>
                <a:cs typeface="+mn-cs"/>
              </a:rPr>
              <a:t>)</a:t>
            </a:r>
          </a:p>
          <a:p>
            <a:pPr marL="400050" lvl="2" indent="0">
              <a:buNone/>
            </a:pPr>
            <a:r>
              <a:rPr lang="ko-KR" altLang="en-US" sz="1200" dirty="0">
                <a:solidFill>
                  <a:srgbClr val="000000"/>
                </a:solidFill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검색 방법 선택 </a:t>
            </a:r>
            <a:r>
              <a:rPr lang="en-US" altLang="ko-KR" sz="1200" dirty="0">
                <a:solidFill>
                  <a:srgbClr val="000000"/>
                </a:solidFill>
              </a:rPr>
              <a:t>: </a:t>
            </a:r>
            <a:r>
              <a:rPr lang="en-US" altLang="ko-KR" sz="1200" dirty="0">
                <a:solidFill>
                  <a:srgbClr val="0000CC"/>
                </a:solidFill>
              </a:rPr>
              <a:t>“</a:t>
            </a:r>
            <a:r>
              <a:rPr lang="ko-KR" altLang="en-US" sz="1200" dirty="0">
                <a:solidFill>
                  <a:srgbClr val="0000CC"/>
                </a:solidFill>
              </a:rPr>
              <a:t>주소</a:t>
            </a:r>
            <a:r>
              <a:rPr lang="en-US" altLang="ko-KR" sz="1200" dirty="0">
                <a:solidFill>
                  <a:srgbClr val="0000CC"/>
                </a:solidFill>
              </a:rPr>
              <a:t>”</a:t>
            </a: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주소 입력 </a:t>
            </a:r>
            <a:r>
              <a:rPr lang="en-US" altLang="ko-KR" sz="1200" dirty="0">
                <a:solidFill>
                  <a:srgbClr val="000000"/>
                </a:solidFill>
              </a:rPr>
              <a:t>: </a:t>
            </a:r>
            <a:r>
              <a:rPr lang="en-US" altLang="ko-KR" sz="1200" dirty="0">
                <a:solidFill>
                  <a:srgbClr val="0000CC"/>
                </a:solidFill>
              </a:rPr>
              <a:t>“</a:t>
            </a:r>
            <a:r>
              <a:rPr lang="ko-KR" altLang="en-US" sz="1200" dirty="0">
                <a:solidFill>
                  <a:srgbClr val="0000CC"/>
                </a:solidFill>
              </a:rPr>
              <a:t>나주시 교동</a:t>
            </a:r>
            <a:r>
              <a:rPr lang="en-US" altLang="ko-KR" sz="1200" dirty="0">
                <a:solidFill>
                  <a:srgbClr val="0000CC"/>
                </a:solidFill>
              </a:rPr>
              <a:t>”</a:t>
            </a: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사업자명 </a:t>
            </a:r>
            <a:r>
              <a:rPr lang="en-US" altLang="ko-KR" sz="1200" dirty="0">
                <a:solidFill>
                  <a:srgbClr val="000000"/>
                </a:solidFill>
              </a:rPr>
              <a:t>: </a:t>
            </a:r>
            <a:r>
              <a:rPr lang="en-US" altLang="ko-KR" sz="1200" dirty="0">
                <a:solidFill>
                  <a:srgbClr val="0000CC"/>
                </a:solidFill>
              </a:rPr>
              <a:t>“SKT”, “KT”</a:t>
            </a: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기지국 서비스 </a:t>
            </a:r>
            <a:r>
              <a:rPr lang="en-US" altLang="ko-KR" sz="1200" dirty="0">
                <a:solidFill>
                  <a:srgbClr val="000000"/>
                </a:solidFill>
              </a:rPr>
              <a:t>: </a:t>
            </a:r>
            <a:r>
              <a:rPr lang="en-US" altLang="ko-KR" sz="1200" dirty="0">
                <a:solidFill>
                  <a:srgbClr val="0000CC"/>
                </a:solidFill>
              </a:rPr>
              <a:t>“4G”</a:t>
            </a: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검색반경 선택 </a:t>
            </a:r>
            <a:r>
              <a:rPr lang="en-US" altLang="ko-KR" sz="1200" dirty="0">
                <a:solidFill>
                  <a:srgbClr val="000000"/>
                </a:solidFill>
              </a:rPr>
              <a:t>: </a:t>
            </a:r>
            <a:r>
              <a:rPr lang="en-US" altLang="ko-KR" sz="1200" dirty="0">
                <a:solidFill>
                  <a:srgbClr val="0000CC"/>
                </a:solidFill>
              </a:rPr>
              <a:t>“500m”</a:t>
            </a: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③ </a:t>
            </a:r>
            <a:r>
              <a:rPr lang="en-US" altLang="ko-KR" sz="1400" dirty="0">
                <a:solidFill>
                  <a:srgbClr val="000000"/>
                </a:solidFill>
              </a:rPr>
              <a:t>“</a:t>
            </a:r>
            <a:r>
              <a:rPr lang="ko-KR" altLang="en-US" sz="1400" dirty="0">
                <a:solidFill>
                  <a:srgbClr val="000000"/>
                </a:solidFill>
              </a:rPr>
              <a:t>검색</a:t>
            </a:r>
            <a:r>
              <a:rPr lang="en-US" altLang="ko-KR" sz="1400" dirty="0">
                <a:solidFill>
                  <a:srgbClr val="000000"/>
                </a:solidFill>
              </a:rPr>
              <a:t>”</a:t>
            </a:r>
            <a:r>
              <a:rPr lang="ko-KR" altLang="en-US" sz="1400" dirty="0">
                <a:solidFill>
                  <a:srgbClr val="000000"/>
                </a:solidFill>
              </a:rPr>
              <a:t> 버튼 클릭하여 결과 데이터 확인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④ 결과 데이터 조작 기능 확인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200" dirty="0">
                <a:solidFill>
                  <a:srgbClr val="000000"/>
                </a:solidFill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</a:rPr>
              <a:t>무작위로 행 선택 및 </a:t>
            </a:r>
            <a:r>
              <a:rPr lang="en-US" altLang="ko-KR" sz="1200" dirty="0">
                <a:solidFill>
                  <a:srgbClr val="000000"/>
                </a:solidFill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</a:rPr>
              <a:t>선택 행 삭제</a:t>
            </a:r>
            <a:r>
              <a:rPr lang="en-US" altLang="ko-KR" sz="1200" dirty="0">
                <a:solidFill>
                  <a:srgbClr val="000000"/>
                </a:solidFill>
              </a:rPr>
              <a:t>” </a:t>
            </a:r>
            <a:r>
              <a:rPr lang="ko-KR" altLang="en-US" sz="1200" dirty="0">
                <a:solidFill>
                  <a:srgbClr val="000000"/>
                </a:solidFill>
              </a:rPr>
              <a:t>버튼 클릭하여 삭제여부 확인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무작위로 선택한 셀을 더블 클릭하여 텍스트 수정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무작위로 접속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</a:rPr>
              <a:t>비접속</a:t>
            </a:r>
            <a:r>
              <a:rPr lang="ko-KR" altLang="en-US" sz="1200" dirty="0">
                <a:solidFill>
                  <a:srgbClr val="000000"/>
                </a:solidFill>
              </a:rPr>
              <a:t> 기지국 분류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⑤ </a:t>
            </a:r>
            <a:r>
              <a:rPr lang="en-US" altLang="ko-KR" sz="1400" dirty="0">
                <a:solidFill>
                  <a:srgbClr val="000000"/>
                </a:solidFill>
              </a:rPr>
              <a:t>“</a:t>
            </a:r>
            <a:r>
              <a:rPr lang="ko-KR" altLang="en-US" sz="1400" dirty="0">
                <a:solidFill>
                  <a:srgbClr val="000000"/>
                </a:solidFill>
              </a:rPr>
              <a:t>분석파일 제공</a:t>
            </a:r>
            <a:r>
              <a:rPr lang="en-US" altLang="ko-KR" sz="1400" dirty="0">
                <a:solidFill>
                  <a:srgbClr val="000000"/>
                </a:solidFill>
              </a:rPr>
              <a:t>”</a:t>
            </a:r>
            <a:r>
              <a:rPr lang="ko-KR" altLang="en-US" sz="1400" dirty="0">
                <a:solidFill>
                  <a:srgbClr val="000000"/>
                </a:solidFill>
              </a:rPr>
              <a:t> 버튼 클릭 및 생성 파일 내용 확인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사용자가 수정한 셀 내용이 파일에 반영되었는가 확인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⑥ 검색 조건을 다르게 하여 </a:t>
            </a:r>
            <a:r>
              <a:rPr lang="en-US" altLang="ko-KR" sz="1400" dirty="0">
                <a:solidFill>
                  <a:srgbClr val="000000"/>
                </a:solidFill>
              </a:rPr>
              <a:t>“</a:t>
            </a:r>
            <a:r>
              <a:rPr lang="ko-KR" altLang="en-US" sz="1400" dirty="0">
                <a:solidFill>
                  <a:srgbClr val="000000"/>
                </a:solidFill>
              </a:rPr>
              <a:t>절차②</a:t>
            </a:r>
            <a:r>
              <a:rPr lang="en-US" altLang="ko-KR" sz="1400" dirty="0">
                <a:solidFill>
                  <a:srgbClr val="000000"/>
                </a:solidFill>
              </a:rPr>
              <a:t>”</a:t>
            </a:r>
            <a:r>
              <a:rPr lang="ko-KR" altLang="en-US" sz="1400" dirty="0">
                <a:solidFill>
                  <a:srgbClr val="000000"/>
                </a:solidFill>
              </a:rPr>
              <a:t> 부터 반복 시행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endParaRPr lang="en-US" altLang="ko-KR" sz="5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ko-KR" altLang="en-US" sz="1400" dirty="0">
                <a:solidFill>
                  <a:srgbClr val="000000"/>
                </a:solidFill>
              </a:rPr>
              <a:t>⑦ </a:t>
            </a:r>
            <a:r>
              <a:rPr lang="en-US" altLang="ko-KR" sz="1400" dirty="0">
                <a:solidFill>
                  <a:srgbClr val="000000"/>
                </a:solidFill>
              </a:rPr>
              <a:t>“</a:t>
            </a:r>
            <a:r>
              <a:rPr lang="ko-KR" altLang="en-US" sz="1400" dirty="0">
                <a:solidFill>
                  <a:srgbClr val="000000"/>
                </a:solidFill>
              </a:rPr>
              <a:t>배치 파일</a:t>
            </a:r>
            <a:r>
              <a:rPr lang="en-US" altLang="ko-KR" sz="1400" dirty="0">
                <a:solidFill>
                  <a:srgbClr val="000000"/>
                </a:solidFill>
              </a:rPr>
              <a:t>” </a:t>
            </a:r>
            <a:r>
              <a:rPr lang="ko-KR" altLang="en-US" sz="1400" dirty="0">
                <a:solidFill>
                  <a:srgbClr val="000000"/>
                </a:solidFill>
              </a:rPr>
              <a:t>버튼 클릭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HTZ warfare </a:t>
            </a:r>
            <a:r>
              <a:rPr lang="ko-KR" altLang="en-US" sz="1200" dirty="0">
                <a:solidFill>
                  <a:srgbClr val="000000"/>
                </a:solidFill>
              </a:rPr>
              <a:t>실행 및 커버리지 계산 수행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 err="1">
                <a:solidFill>
                  <a:srgbClr val="000000"/>
                </a:solidFill>
              </a:rPr>
              <a:t>기지국별</a:t>
            </a:r>
            <a:r>
              <a:rPr lang="ko-KR" altLang="en-US" sz="1200" dirty="0">
                <a:solidFill>
                  <a:srgbClr val="000000"/>
                </a:solidFill>
              </a:rPr>
              <a:t> 커버리지 분석 결과 확인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400050" lvl="2" indent="0">
              <a:buNone/>
            </a:pPr>
            <a:r>
              <a:rPr lang="en-US" altLang="ko-KR" sz="1200" dirty="0">
                <a:solidFill>
                  <a:srgbClr val="000000"/>
                </a:solidFill>
              </a:rPr>
              <a:t>    - </a:t>
            </a:r>
            <a:r>
              <a:rPr lang="ko-KR" altLang="en-US" sz="1200" dirty="0">
                <a:solidFill>
                  <a:srgbClr val="000000"/>
                </a:solidFill>
              </a:rPr>
              <a:t>커버리지 중첩영역 분석 결과 확인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38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0062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62B9874-2555-49B9-9879-990EBB0534B5}"/>
              </a:ext>
            </a:extLst>
          </p:cNvPr>
          <p:cNvGrpSpPr/>
          <p:nvPr/>
        </p:nvGrpSpPr>
        <p:grpSpPr>
          <a:xfrm>
            <a:off x="773722" y="2093949"/>
            <a:ext cx="7596554" cy="3495293"/>
            <a:chOff x="838199" y="2237963"/>
            <a:chExt cx="8229600" cy="34952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775805-990B-4D26-B8C6-FB434993381D}"/>
                </a:ext>
              </a:extLst>
            </p:cNvPr>
            <p:cNvSpPr txBox="1"/>
            <p:nvPr/>
          </p:nvSpPr>
          <p:spPr>
            <a:xfrm>
              <a:off x="3098153" y="2237963"/>
              <a:ext cx="3709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/>
              <a:r>
                <a:rPr lang="ko-KR" altLang="en-US" sz="4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감사합니다</a:t>
              </a:r>
              <a:r>
                <a:rPr lang="en-US" altLang="ko-KR" sz="4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텍스트 개체 틀 4">
              <a:extLst>
                <a:ext uri="{FF2B5EF4-FFF2-40B4-BE49-F238E27FC236}">
                  <a16:creationId xmlns:a16="http://schemas.microsoft.com/office/drawing/2014/main" id="{3E1ECE41-2D10-45D2-8A8A-8A1FAF98A23A}"/>
                </a:ext>
              </a:extLst>
            </p:cNvPr>
            <p:cNvSpPr txBox="1">
              <a:spLocks/>
            </p:cNvSpPr>
            <p:nvPr/>
          </p:nvSpPr>
          <p:spPr>
            <a:xfrm>
              <a:off x="838199" y="3284984"/>
              <a:ext cx="8229600" cy="2194323"/>
            </a:xfrm>
            <a:prstGeom prst="rect">
              <a:avLst/>
            </a:prstGeom>
          </p:spPr>
          <p:txBody>
            <a:bodyPr>
              <a:normAutofit/>
            </a:bodyPr>
            <a:lstStyle>
              <a:defPPr>
                <a:defRPr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defPPr>
              <a:lvl1pPr marL="342900" indent="-342900" eaLnBrk="1" latinLnBrk="1" hangingPunct="1">
                <a:buChar char="•"/>
                <a:defRPr sz="1800">
                  <a:latin typeface="+mn-ea"/>
                  <a:ea typeface="+mn-ea"/>
                </a:defRPr>
              </a:lvl1pPr>
              <a:lvl2pPr marL="742950" indent="-285750" eaLnBrk="1" latinLnBrk="1" hangingPunct="1">
                <a:buChar char="–"/>
                <a:defRPr sz="1600">
                  <a:latin typeface="+mn-ea"/>
                  <a:ea typeface="+mn-ea"/>
                </a:defRPr>
              </a:lvl2pPr>
              <a:lvl3pPr marL="1143000" indent="-228600" eaLnBrk="1" latinLnBrk="1" hangingPunct="1">
                <a:buChar char="•"/>
                <a:defRPr sz="1600">
                  <a:latin typeface="+mn-ea"/>
                  <a:ea typeface="+mn-ea"/>
                </a:defRPr>
              </a:lvl3pPr>
              <a:lvl4pPr marL="1600200" indent="-228600" eaLnBrk="1" latinLnBrk="1" hangingPunct="1">
                <a:buChar char="–"/>
                <a:defRPr sz="1400">
                  <a:latin typeface="+mn-ea"/>
                  <a:ea typeface="+mn-ea"/>
                </a:defRPr>
              </a:lvl4pPr>
              <a:lvl5pPr marL="2057400" indent="-228600" eaLnBrk="1" latinLnBrk="1" hangingPunct="1">
                <a:buChar char="»"/>
                <a:defRPr sz="1400">
                  <a:latin typeface="+mn-ea"/>
                  <a:ea typeface="+mn-ea"/>
                </a:defRPr>
              </a:lvl5pPr>
              <a:lvl6pPr marL="2514600" indent="-228600" eaLnBrk="1" latinLnBrk="1" hangingPunct="1">
                <a:buChar char="•"/>
                <a:defRPr sz="2000"/>
              </a:lvl6pPr>
              <a:lvl7pPr marL="2971800" indent="-228600" eaLnBrk="1" latinLnBrk="1" hangingPunct="1">
                <a:buChar char="•"/>
                <a:defRPr sz="2000"/>
              </a:lvl7pPr>
              <a:lvl8pPr marL="3429000" indent="-228600" eaLnBrk="1" latinLnBrk="1" hangingPunct="1">
                <a:buChar char="•"/>
                <a:defRPr sz="2000"/>
              </a:lvl8pPr>
              <a:lvl9pPr marL="3886200" indent="-228600" eaLnBrk="1" latinLnBrk="1" hangingPunct="1">
                <a:buChar char="•"/>
                <a:defRPr sz="2000"/>
              </a:lvl9pPr>
            </a:lstStyle>
            <a:p>
              <a:pPr marL="0" indent="0" algn="ctr">
                <a:buFontTx/>
                <a:buNone/>
              </a:pPr>
              <a:endParaRPr lang="en-US" altLang="ko-KR" sz="20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indent="0" algn="ctr">
                <a:buFontTx/>
                <a:buNone/>
              </a:pPr>
              <a:r>
                <a:rPr lang="en-US" altLang="ko-KR" sz="20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SOLVIT System Co., Ltd.</a:t>
              </a:r>
            </a:p>
            <a:p>
              <a:pPr marL="0" indent="0" algn="ctr">
                <a:buFontTx/>
                <a:buNone/>
              </a:pPr>
              <a:endParaRPr lang="en-US" altLang="ko-KR" sz="20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indent="0" algn="ctr">
                <a:buFontTx/>
                <a:buNone/>
              </a:pPr>
              <a:r>
                <a:rPr lang="en-US" altLang="ko-KR" sz="14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+82-2-6241-6667, solvit@solvitsystem.co.kr</a:t>
              </a:r>
            </a:p>
            <a:p>
              <a:pPr marL="0" indent="0" algn="ctr">
                <a:buFontTx/>
                <a:buNone/>
              </a:pPr>
              <a:r>
                <a:rPr lang="en-US" altLang="ko-KR" sz="14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2"/>
                </a:rPr>
                <a:t>www.solvitsystem.co.kr</a:t>
              </a:r>
              <a:endParaRPr lang="en-US" altLang="ko-KR" sz="14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indent="0" algn="ctr">
                <a:buFontTx/>
                <a:buNone/>
              </a:pPr>
              <a:endParaRPr lang="ko-KR" altLang="en-US" sz="1200" b="1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C14792C-EDA2-422D-92C2-DEDA3DD57775}"/>
                </a:ext>
              </a:extLst>
            </p:cNvPr>
            <p:cNvGrpSpPr/>
            <p:nvPr/>
          </p:nvGrpSpPr>
          <p:grpSpPr>
            <a:xfrm>
              <a:off x="4172914" y="5095056"/>
              <a:ext cx="1872207" cy="638200"/>
              <a:chOff x="858604" y="8028384"/>
              <a:chExt cx="1872207" cy="638200"/>
            </a:xfrm>
          </p:grpSpPr>
          <p:pic>
            <p:nvPicPr>
              <p:cNvPr id="10" name="Picture 8">
                <a:extLst>
                  <a:ext uri="{FF2B5EF4-FFF2-40B4-BE49-F238E27FC236}">
                    <a16:creationId xmlns:a16="http://schemas.microsoft.com/office/drawing/2014/main" id="{856A58FE-AB42-4907-B8D8-A446E486B8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8651" y="8028384"/>
                <a:ext cx="1066213" cy="3134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12D46D-0002-4DAD-AAF0-AA3939316371}"/>
                  </a:ext>
                </a:extLst>
              </p:cNvPr>
              <p:cNvSpPr txBox="1"/>
              <p:nvPr/>
            </p:nvSpPr>
            <p:spPr>
              <a:xfrm>
                <a:off x="858604" y="8358807"/>
                <a:ext cx="18722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/>
                <a:r>
                  <a:rPr lang="en-US" altLang="ko-KR" sz="11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1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</a:t>
                </a:r>
                <a:r>
                  <a:rPr lang="en-US" altLang="ko-KR" sz="11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400" b="1" dirty="0">
                    <a:solidFill>
                      <a:srgbClr val="629DD1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솔빛시스템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507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1.1 </a:t>
            </a:r>
            <a:r>
              <a:rPr lang="ko-KR" altLang="en-US" sz="2400" dirty="0"/>
              <a:t>연구 개요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4032445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dirty="0">
                <a:cs typeface="+mn-cs"/>
              </a:rPr>
              <a:t>산악조난 발생시 </a:t>
            </a:r>
            <a:r>
              <a:rPr lang="ko-KR" altLang="en-US" dirty="0" err="1">
                <a:cs typeface="+mn-cs"/>
              </a:rPr>
              <a:t>요구조자</a:t>
            </a:r>
            <a:r>
              <a:rPr lang="ko-KR" altLang="en-US" dirty="0">
                <a:cs typeface="+mn-cs"/>
              </a:rPr>
              <a:t> 효율적인 수색지역 선정 방안 연구   </a:t>
            </a:r>
            <a:endParaRPr lang="en-US" altLang="ko-KR" dirty="0">
              <a:cs typeface="+mn-cs"/>
            </a:endParaRPr>
          </a:p>
          <a:p>
            <a:pPr marL="0" lvl="1" indent="0">
              <a:buNone/>
            </a:pPr>
            <a:endParaRPr lang="en-US" altLang="ko-KR" dirty="0">
              <a:cs typeface="+mn-cs"/>
            </a:endParaRPr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dirty="0"/>
              <a:t>조난</a:t>
            </a:r>
            <a:r>
              <a:rPr lang="en-US" altLang="ko-KR" dirty="0"/>
              <a:t>, </a:t>
            </a:r>
            <a:r>
              <a:rPr lang="ko-KR" altLang="en-US" dirty="0"/>
              <a:t>실종자의 신속한 수색</a:t>
            </a:r>
            <a:r>
              <a:rPr lang="en-US" altLang="ko-KR" dirty="0"/>
              <a:t>,</a:t>
            </a:r>
            <a:r>
              <a:rPr lang="ko-KR" altLang="en-US" dirty="0"/>
              <a:t>구조 체계 개선 필요성 </a:t>
            </a:r>
            <a:endParaRPr lang="en-US" altLang="ko-KR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dirty="0"/>
              <a:t>기존 도심지 수색방안 개선 필요</a:t>
            </a:r>
            <a:endParaRPr lang="en-US" altLang="ko-KR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dirty="0"/>
              <a:t>전파데이터</a:t>
            </a:r>
            <a:r>
              <a:rPr lang="en-US" altLang="ko-KR" dirty="0"/>
              <a:t>/</a:t>
            </a:r>
            <a:r>
              <a:rPr lang="ko-KR" altLang="en-US" dirty="0"/>
              <a:t>분석결과 활용한 산악지역에 적합한 수색방안 마련 </a:t>
            </a:r>
            <a:endParaRPr lang="en-US" altLang="ko-KR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dirty="0"/>
              <a:t>이동통신기지국 데이터와</a:t>
            </a:r>
            <a:r>
              <a:rPr lang="en-US" altLang="ko-KR" dirty="0"/>
              <a:t> </a:t>
            </a:r>
            <a:r>
              <a:rPr lang="ko-KR" altLang="en-US" dirty="0"/>
              <a:t>전파분석결과를 활용 </a:t>
            </a:r>
            <a:endParaRPr lang="en-US" altLang="ko-KR" dirty="0">
              <a:solidFill>
                <a:srgbClr val="000000"/>
              </a:solidFill>
            </a:endParaRPr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dirty="0"/>
              <a:t>수색구조 유관기관에 수색지역 선정에 필요한 전파분석 결과정보 제공 </a:t>
            </a:r>
            <a:endParaRPr lang="en-US" altLang="ko-KR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dirty="0"/>
              <a:t>전파자원 활용을 통한 국민생명 보호 공공서비스 기반 마련 </a:t>
            </a:r>
            <a:endParaRPr lang="en-US" altLang="ko-KR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dirty="0"/>
              <a:t>전파데이터 개방과 실제적 활용을 통한 공공데이터 유통 활성화 지원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Ø"/>
            </a:pPr>
            <a:endParaRPr lang="ko-KR" alt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4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7150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14"/>
          <p:cNvCxnSpPr/>
          <p:nvPr/>
        </p:nvCxnSpPr>
        <p:spPr>
          <a:xfrm>
            <a:off x="2316320" y="3284984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1.2 </a:t>
            </a:r>
            <a:r>
              <a:rPr lang="ko-KR" altLang="en-US" sz="3200" dirty="0"/>
              <a:t>일반사항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250833" y="1988840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827584" y="1700808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과제명</a:t>
            </a:r>
            <a:endParaRPr lang="ko-KR" altLang="en-US" sz="20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71800" y="1639262"/>
            <a:ext cx="6055006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전파데이터를 활용한 산악구조 수색방안 연구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250833" y="2636540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27584" y="2348508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71815" y="2286962"/>
            <a:ext cx="496855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06.15  ~ 11.14 (5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개월</a:t>
            </a:r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27584" y="2996208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수행기관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771815" y="2934662"/>
            <a:ext cx="496855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</a:t>
            </a:r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솔빛시스템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7584" y="3634562"/>
            <a:ext cx="1563924" cy="360040"/>
          </a:xfrm>
          <a:prstGeom prst="roundRect">
            <a:avLst/>
          </a:prstGeom>
          <a:blipFill>
            <a:blip r:embed="rId2" cstate="print"/>
            <a:stretch>
              <a:fillRect/>
            </a:stretch>
          </a:blipFill>
          <a:ln w="15875">
            <a:solidFill>
              <a:srgbClr val="3C5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추진경과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57721" y="495836"/>
            <a:ext cx="5644117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85215" y="505232"/>
            <a:ext cx="496855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44308" y="3573016"/>
            <a:ext cx="5644117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71802" y="3582412"/>
            <a:ext cx="496855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06. 29 :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과제 착수 회의</a:t>
            </a:r>
          </a:p>
        </p:txBody>
      </p:sp>
      <p:cxnSp>
        <p:nvCxnSpPr>
          <p:cNvPr id="24" name="직선 연결선 14"/>
          <p:cNvCxnSpPr/>
          <p:nvPr/>
        </p:nvCxnSpPr>
        <p:spPr>
          <a:xfrm>
            <a:off x="2339753" y="3933056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744308" y="3995668"/>
            <a:ext cx="5644117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771802" y="4077072"/>
            <a:ext cx="5976662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06. 23 :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전파분석 자동화 방안 회의</a:t>
            </a:r>
            <a:r>
              <a:rPr lang="en-US" altLang="ko-KR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(w ATDI)</a:t>
            </a:r>
            <a:endParaRPr lang="ko-KR" altLang="en-US" sz="16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1" name="직선 연결선 14"/>
          <p:cNvCxnSpPr/>
          <p:nvPr/>
        </p:nvCxnSpPr>
        <p:spPr>
          <a:xfrm>
            <a:off x="2339753" y="4427716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744308" y="4571732"/>
            <a:ext cx="5644117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771802" y="4581128"/>
            <a:ext cx="6048670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08. 03 :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수신기 위치추정 알고리즘 검토회의</a:t>
            </a:r>
          </a:p>
        </p:txBody>
      </p:sp>
      <p:cxnSp>
        <p:nvCxnSpPr>
          <p:cNvPr id="34" name="직선 연결선 14"/>
          <p:cNvCxnSpPr/>
          <p:nvPr/>
        </p:nvCxnSpPr>
        <p:spPr>
          <a:xfrm>
            <a:off x="2339753" y="4931772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744308" y="5013176"/>
            <a:ext cx="5644117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산돌고딕B" pitchFamily="18" charset="-127"/>
              <a:ea typeface="산돌고딕B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71802" y="5022572"/>
            <a:ext cx="6048670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09. 14 :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중간보고 회의</a:t>
            </a:r>
          </a:p>
        </p:txBody>
      </p:sp>
      <p:cxnSp>
        <p:nvCxnSpPr>
          <p:cNvPr id="38" name="직선 연결선 14"/>
          <p:cNvCxnSpPr/>
          <p:nvPr/>
        </p:nvCxnSpPr>
        <p:spPr>
          <a:xfrm>
            <a:off x="2339753" y="5373216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14"/>
          <p:cNvCxnSpPr/>
          <p:nvPr/>
        </p:nvCxnSpPr>
        <p:spPr>
          <a:xfrm>
            <a:off x="2391508" y="5877272"/>
            <a:ext cx="6719991" cy="0"/>
          </a:xfrm>
          <a:prstGeom prst="line">
            <a:avLst/>
          </a:prstGeom>
          <a:ln w="28575">
            <a:gradFill flip="none" rotWithShape="1">
              <a:gsLst>
                <a:gs pos="79650">
                  <a:schemeClr val="accent2">
                    <a:lumMod val="20000"/>
                    <a:lumOff val="80000"/>
                  </a:schemeClr>
                </a:gs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779752" y="5431030"/>
            <a:ext cx="5498791" cy="360040"/>
          </a:xfrm>
          <a:prstGeom prst="rect">
            <a:avLst/>
          </a:prstGeom>
          <a:noFill/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 10. 08 : </a:t>
            </a:r>
            <a:r>
              <a:rPr lang="ko-KR" altLang="en-US" sz="16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개발검토 회의</a:t>
            </a:r>
          </a:p>
        </p:txBody>
      </p:sp>
    </p:spTree>
    <p:extLst>
      <p:ext uri="{BB962C8B-B14F-4D97-AF65-F5344CB8AC3E}">
        <p14:creationId xmlns:p14="http://schemas.microsoft.com/office/powerpoint/2010/main" val="344875601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856066"/>
              </p:ext>
            </p:extLst>
          </p:nvPr>
        </p:nvGraphicFramePr>
        <p:xfrm>
          <a:off x="395537" y="1340768"/>
          <a:ext cx="8243422" cy="1633537"/>
        </p:xfrm>
        <a:graphic>
          <a:graphicData uri="http://schemas.openxmlformats.org/drawingml/2006/table">
            <a:tbl>
              <a:tblPr/>
              <a:tblGrid>
                <a:gridCol w="1334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9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78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 인 명</a:t>
                      </a:r>
                    </a:p>
                  </a:txBody>
                  <a:tcPr marL="90006" marR="90006" marT="46804" marB="4680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솔빛시스템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 립  일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2007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표 이 사</a:t>
                      </a:r>
                    </a:p>
                  </a:txBody>
                  <a:tcPr marL="90006" marR="90006" marT="46804" marB="4680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김영구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 업 원 수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3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 종</a:t>
                      </a:r>
                    </a:p>
                  </a:txBody>
                  <a:tcPr marL="90006" marR="90006" marT="46804" marB="4680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SW, HW,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연구개발업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 및 서비스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(Tel) 02-6241-6667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(Fax)  02-6241-6668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  재  지</a:t>
                      </a:r>
                    </a:p>
                  </a:txBody>
                  <a:tcPr marL="90006" marR="90006" marT="46804" marB="4680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송파구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법원로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114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엠스테이트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1107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 </a:t>
                      </a:r>
                      <a:r>
                        <a:rPr kumimoji="1" lang="ko-KR" alt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 지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http://www.solvitsystem.co.kr</a:t>
                      </a:r>
                    </a:p>
                  </a:txBody>
                  <a:tcPr marL="90006" marR="90006" marT="46804" marB="46804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95538" y="3206514"/>
            <a:ext cx="8200144" cy="2232248"/>
            <a:chOff x="992560" y="3477171"/>
            <a:chExt cx="8200144" cy="2232248"/>
          </a:xfrm>
        </p:grpSpPr>
        <p:grpSp>
          <p:nvGrpSpPr>
            <p:cNvPr id="9" name="그룹 8"/>
            <p:cNvGrpSpPr/>
            <p:nvPr/>
          </p:nvGrpSpPr>
          <p:grpSpPr>
            <a:xfrm>
              <a:off x="992560" y="3477171"/>
              <a:ext cx="1911600" cy="2209707"/>
              <a:chOff x="1044912" y="2950344"/>
              <a:chExt cx="2691417" cy="2710904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1044912" y="2950344"/>
                <a:ext cx="2691417" cy="2710904"/>
              </a:xfrm>
              <a:prstGeom prst="roundRect">
                <a:avLst>
                  <a:gd name="adj" fmla="val 10000"/>
                </a:avLst>
              </a:prstGeom>
              <a:gradFill rotWithShape="0">
                <a:gsLst>
                  <a:gs pos="50000">
                    <a:srgbClr val="4F81BD">
                      <a:lumMod val="75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4" name="모서리가 둥근 직사각형 4"/>
              <p:cNvSpPr/>
              <p:nvPr/>
            </p:nvSpPr>
            <p:spPr>
              <a:xfrm>
                <a:off x="1114185" y="3114282"/>
                <a:ext cx="2401318" cy="5421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none" lIns="78232" tIns="78232" rIns="78232" bIns="78232" numCol="1" spcCol="1270" anchor="t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kumimoji="1" lang="ko-KR" altLang="en-US" sz="1400" b="1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군 통신 </a:t>
                </a:r>
                <a:r>
                  <a:rPr kumimoji="1" lang="en-US" sz="1400" b="1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M&amp;S</a:t>
                </a:r>
              </a:p>
            </p:txBody>
          </p:sp>
        </p:grpSp>
        <p:sp>
          <p:nvSpPr>
            <p:cNvPr id="10" name="타원 9"/>
            <p:cNvSpPr/>
            <p:nvPr/>
          </p:nvSpPr>
          <p:spPr>
            <a:xfrm>
              <a:off x="1352600" y="4125243"/>
              <a:ext cx="1272581" cy="1304419"/>
            </a:xfrm>
            <a:prstGeom prst="ellipse">
              <a:avLst/>
            </a:prstGeom>
            <a:blipFill rotWithShape="0">
              <a:blip r:embed="rId2"/>
              <a:stretch>
                <a:fillRect/>
              </a:stretch>
            </a:blip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1" name="그룹 10"/>
            <p:cNvGrpSpPr/>
            <p:nvPr/>
          </p:nvGrpSpPr>
          <p:grpSpPr>
            <a:xfrm>
              <a:off x="3088741" y="3477171"/>
              <a:ext cx="1911600" cy="2209707"/>
              <a:chOff x="3680587" y="2950344"/>
              <a:chExt cx="2691417" cy="2710904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3680587" y="2950344"/>
                <a:ext cx="2691417" cy="2710904"/>
              </a:xfrm>
              <a:prstGeom prst="roundRect">
                <a:avLst>
                  <a:gd name="adj" fmla="val 10000"/>
                </a:avLst>
              </a:prstGeom>
              <a:gradFill rotWithShape="0">
                <a:gsLst>
                  <a:gs pos="50000">
                    <a:srgbClr val="4F81BD">
                      <a:lumMod val="75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2" name="모서리가 둥근 직사각형 4"/>
              <p:cNvSpPr/>
              <p:nvPr/>
            </p:nvSpPr>
            <p:spPr>
              <a:xfrm>
                <a:off x="3826337" y="3114282"/>
                <a:ext cx="2401318" cy="5421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none" lIns="78232" tIns="78232" rIns="78232" bIns="78232" numCol="1" spcCol="1270" anchor="t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kumimoji="1" lang="ko-KR" altLang="en-US" sz="1400" b="1" dirty="0" err="1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임베디드</a:t>
                </a:r>
                <a:r>
                  <a:rPr kumimoji="1" lang="ko-KR" altLang="en-US" sz="1400" b="1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시스템 개발</a:t>
                </a:r>
                <a:endParaRPr kumimoji="1" lang="en-US" sz="1400" b="1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타원 11"/>
            <p:cNvSpPr/>
            <p:nvPr/>
          </p:nvSpPr>
          <p:spPr>
            <a:xfrm>
              <a:off x="3392387" y="4125243"/>
              <a:ext cx="1272581" cy="1304419"/>
            </a:xfrm>
            <a:prstGeom prst="ellipse">
              <a:avLst/>
            </a:prstGeom>
            <a:blipFill rotWithShape="0">
              <a:blip r:embed="rId3"/>
              <a:stretch>
                <a:fillRect/>
              </a:stretch>
            </a:blip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그룹 12"/>
            <p:cNvGrpSpPr/>
            <p:nvPr/>
          </p:nvGrpSpPr>
          <p:grpSpPr>
            <a:xfrm>
              <a:off x="5184923" y="3477171"/>
              <a:ext cx="1911600" cy="2209707"/>
              <a:chOff x="6316261" y="2950344"/>
              <a:chExt cx="2691417" cy="2710904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6316261" y="2950344"/>
                <a:ext cx="2691417" cy="2710904"/>
              </a:xfrm>
              <a:prstGeom prst="roundRect">
                <a:avLst>
                  <a:gd name="adj" fmla="val 10000"/>
                </a:avLst>
              </a:prstGeom>
              <a:gradFill rotWithShape="0">
                <a:gsLst>
                  <a:gs pos="50000">
                    <a:srgbClr val="4F81BD">
                      <a:lumMod val="75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20" name="모서리가 둥근 직사각형 4"/>
              <p:cNvSpPr/>
              <p:nvPr/>
            </p:nvSpPr>
            <p:spPr>
              <a:xfrm>
                <a:off x="6385534" y="3114282"/>
                <a:ext cx="2401318" cy="5421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none" lIns="78232" tIns="78232" rIns="78232" bIns="78232" numCol="1" spcCol="1270" anchor="t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kumimoji="1" lang="ko-KR" altLang="en-US" sz="1400" b="1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시험 자동화</a:t>
                </a:r>
                <a:endParaRPr kumimoji="1" lang="en-US" sz="1400" b="1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5529064" y="4125243"/>
              <a:ext cx="1272581" cy="1304419"/>
            </a:xfrm>
            <a:prstGeom prst="ellipse">
              <a:avLst/>
            </a:prstGeom>
            <a:blipFill rotWithShape="0">
              <a:blip r:embed="rId4"/>
              <a:stretch>
                <a:fillRect/>
              </a:stretch>
            </a:blip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10170A6-BD6C-4416-8C55-370B89CCA642}"/>
                </a:ext>
              </a:extLst>
            </p:cNvPr>
            <p:cNvGrpSpPr/>
            <p:nvPr/>
          </p:nvGrpSpPr>
          <p:grpSpPr>
            <a:xfrm>
              <a:off x="7281104" y="3499712"/>
              <a:ext cx="1911600" cy="2209707"/>
              <a:chOff x="6316261" y="2950344"/>
              <a:chExt cx="2691417" cy="2710904"/>
            </a:xfrm>
          </p:grpSpPr>
          <p:sp>
            <p:nvSpPr>
              <p:cNvPr id="17" name="모서리가 둥근 직사각형 11">
                <a:extLst>
                  <a:ext uri="{FF2B5EF4-FFF2-40B4-BE49-F238E27FC236}">
                    <a16:creationId xmlns:a16="http://schemas.microsoft.com/office/drawing/2014/main" id="{D993067B-A9AF-4F0D-A400-2F7D9F3187F5}"/>
                  </a:ext>
                </a:extLst>
              </p:cNvPr>
              <p:cNvSpPr/>
              <p:nvPr/>
            </p:nvSpPr>
            <p:spPr>
              <a:xfrm>
                <a:off x="6316261" y="2950344"/>
                <a:ext cx="2691417" cy="2710904"/>
              </a:xfrm>
              <a:prstGeom prst="roundRect">
                <a:avLst>
                  <a:gd name="adj" fmla="val 10000"/>
                </a:avLst>
              </a:prstGeom>
              <a:gradFill rotWithShape="0">
                <a:gsLst>
                  <a:gs pos="50000">
                    <a:srgbClr val="4F81BD">
                      <a:lumMod val="75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8" name="모서리가 둥근 직사각형 4">
                <a:extLst>
                  <a:ext uri="{FF2B5EF4-FFF2-40B4-BE49-F238E27FC236}">
                    <a16:creationId xmlns:a16="http://schemas.microsoft.com/office/drawing/2014/main" id="{BFFD501C-F5C0-4DDF-968C-0884AB86E644}"/>
                  </a:ext>
                </a:extLst>
              </p:cNvPr>
              <p:cNvSpPr/>
              <p:nvPr/>
            </p:nvSpPr>
            <p:spPr>
              <a:xfrm>
                <a:off x="6385534" y="3114282"/>
                <a:ext cx="2401318" cy="54218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none" lIns="78232" tIns="78232" rIns="78232" bIns="78232" numCol="1" spcCol="1270" anchor="t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kumimoji="1" lang="ko-KR" altLang="en-US" sz="1400" b="1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사이버 보안</a:t>
                </a:r>
                <a:endParaRPr kumimoji="1" lang="en-US" sz="1400" b="1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87879C8-FBC9-4BB0-AB0F-EB6EA7229ACC}"/>
                </a:ext>
              </a:extLst>
            </p:cNvPr>
            <p:cNvSpPr/>
            <p:nvPr/>
          </p:nvSpPr>
          <p:spPr>
            <a:xfrm>
              <a:off x="7617296" y="4125243"/>
              <a:ext cx="1272581" cy="130441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5" name="왼쪽/오른쪽 화살표 4">
            <a:extLst>
              <a:ext uri="{FF2B5EF4-FFF2-40B4-BE49-F238E27FC236}">
                <a16:creationId xmlns:a16="http://schemas.microsoft.com/office/drawing/2014/main" id="{C39B1603-92A8-4E7E-9A2E-E43E5E6365EC}"/>
              </a:ext>
            </a:extLst>
          </p:cNvPr>
          <p:cNvSpPr/>
          <p:nvPr/>
        </p:nvSpPr>
        <p:spPr>
          <a:xfrm>
            <a:off x="395538" y="5486401"/>
            <a:ext cx="8200144" cy="894927"/>
          </a:xfrm>
          <a:prstGeom prst="leftRightArrow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Text Box 93">
            <a:extLst>
              <a:ext uri="{FF2B5EF4-FFF2-40B4-BE49-F238E27FC236}">
                <a16:creationId xmlns:a16="http://schemas.microsoft.com/office/drawing/2014/main" id="{FD3CE788-EE50-409D-9B83-4F1F1025E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7858" y="5764428"/>
            <a:ext cx="19002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B2B2B2"/>
              </a:buClr>
              <a:buSzPct val="60000"/>
              <a:buFont typeface="Wingdings" pitchFamily="2" charset="2"/>
              <a:buNone/>
              <a:defRPr/>
            </a:pPr>
            <a:r>
              <a:rPr lang="ko-KR" altLang="en-US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사업 영역</a:t>
            </a:r>
          </a:p>
        </p:txBody>
      </p:sp>
      <p:pic>
        <p:nvPicPr>
          <p:cNvPr id="27" name="Picture 34" descr="http://www.virtualsim.com/images/logo.gif">
            <a:hlinkClick r:id="rId6"/>
            <a:extLst>
              <a:ext uri="{FF2B5EF4-FFF2-40B4-BE49-F238E27FC236}">
                <a16:creationId xmlns:a16="http://schemas.microsoft.com/office/drawing/2014/main" id="{AD8A816B-A1BB-4BF2-A599-D72D0B83F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6" y="5789652"/>
            <a:ext cx="1065053" cy="29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 descr="C:\Users\opnetkim\Desktop\riverbed1.gif">
            <a:extLst>
              <a:ext uri="{FF2B5EF4-FFF2-40B4-BE49-F238E27FC236}">
                <a16:creationId xmlns:a16="http://schemas.microsoft.com/office/drawing/2014/main" id="{3C519D99-BB92-44CF-B939-8CF1D6B3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8" b="33977"/>
          <a:stretch>
            <a:fillRect/>
          </a:stretch>
        </p:blipFill>
        <p:spPr bwMode="auto">
          <a:xfrm>
            <a:off x="613302" y="5789652"/>
            <a:ext cx="934362" cy="27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 descr="Partner Community">
            <a:extLst>
              <a:ext uri="{FF2B5EF4-FFF2-40B4-BE49-F238E27FC236}">
                <a16:creationId xmlns:a16="http://schemas.microsoft.com/office/drawing/2014/main" id="{9897AD6C-B327-420B-B321-AAABC524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151" y="5816572"/>
            <a:ext cx="1247163" cy="3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447B041E-5098-4D1B-9062-FD5175503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42" y="5764432"/>
            <a:ext cx="757116" cy="37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 descr="ATDI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016" y="5835980"/>
            <a:ext cx="828842" cy="2244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32" name="제목 1"/>
          <p:cNvSpPr>
            <a:spLocks noGrp="1"/>
          </p:cNvSpPr>
          <p:nvPr>
            <p:ph type="title" idx="4294967295"/>
          </p:nvPr>
        </p:nvSpPr>
        <p:spPr>
          <a:xfrm>
            <a:off x="473101" y="188640"/>
            <a:ext cx="8229600" cy="6334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200" dirty="0"/>
              <a:t>1.2 </a:t>
            </a:r>
            <a:r>
              <a:rPr lang="ko-KR" altLang="en-US" sz="3200" dirty="0"/>
              <a:t>일반사항</a:t>
            </a:r>
          </a:p>
        </p:txBody>
      </p:sp>
    </p:spTree>
    <p:extLst>
      <p:ext uri="{BB962C8B-B14F-4D97-AF65-F5344CB8AC3E}">
        <p14:creationId xmlns:p14="http://schemas.microsoft.com/office/powerpoint/2010/main" val="410639705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7194" y="2718784"/>
            <a:ext cx="7351232" cy="2812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2.1 </a:t>
            </a:r>
            <a:r>
              <a:rPr lang="ko-KR" altLang="en-US" dirty="0"/>
              <a:t>연구 배경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2.2 </a:t>
            </a:r>
            <a:r>
              <a:rPr lang="ko-KR" altLang="en-US" dirty="0"/>
              <a:t>연구 목표</a:t>
            </a:r>
            <a:endParaRPr lang="en-US" altLang="ko-KR" dirty="0"/>
          </a:p>
        </p:txBody>
      </p:sp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1357020" y="616399"/>
            <a:ext cx="6203257" cy="528637"/>
          </a:xfrm>
        </p:spPr>
        <p:txBody>
          <a:bodyPr/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배경 및 목표</a:t>
            </a:r>
          </a:p>
        </p:txBody>
      </p:sp>
    </p:spTree>
    <p:extLst>
      <p:ext uri="{BB962C8B-B14F-4D97-AF65-F5344CB8AC3E}">
        <p14:creationId xmlns:p14="http://schemas.microsoft.com/office/powerpoint/2010/main" val="225157178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2.1 </a:t>
            </a:r>
            <a:r>
              <a:rPr lang="ko-KR" altLang="en-US" sz="2400" dirty="0"/>
              <a:t>연구 배경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528" y="908723"/>
            <a:ext cx="8517632" cy="4680517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q"/>
            </a:pPr>
            <a:r>
              <a:rPr lang="ko-KR" altLang="en-US" sz="2400" dirty="0">
                <a:cs typeface="+mn-cs"/>
              </a:rPr>
              <a:t>산악조난 발생시 효율적인 수색지역 선정방안 마련 필요  </a:t>
            </a:r>
            <a:endParaRPr lang="en-US" altLang="ko-KR" sz="2400" dirty="0">
              <a:cs typeface="+mn-cs"/>
            </a:endParaRPr>
          </a:p>
          <a:p>
            <a:pPr marL="0" lvl="1" indent="0">
              <a:buNone/>
            </a:pPr>
            <a:endParaRPr lang="en-US" altLang="ko-KR" sz="1800" dirty="0">
              <a:cs typeface="+mn-cs"/>
            </a:endParaRPr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전파 지형적 환경</a:t>
            </a:r>
            <a:r>
              <a:rPr lang="en-US" altLang="ko-KR" sz="1600" dirty="0"/>
              <a:t>(</a:t>
            </a:r>
            <a:r>
              <a:rPr lang="ko-KR" altLang="en-US" sz="1600" dirty="0"/>
              <a:t>음영지역</a:t>
            </a:r>
            <a:r>
              <a:rPr lang="en-US" altLang="ko-KR" sz="1600" dirty="0"/>
              <a:t>), </a:t>
            </a:r>
            <a:r>
              <a:rPr lang="ko-KR" altLang="en-US" sz="1600" dirty="0"/>
              <a:t>휴대폰 배터리 방전 등 문제점 발생  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조난자 정확한 위치정보</a:t>
            </a:r>
            <a:r>
              <a:rPr lang="en-US" altLang="ko-KR" sz="1600" dirty="0"/>
              <a:t>(GPS) </a:t>
            </a:r>
            <a:r>
              <a:rPr lang="ko-KR" altLang="en-US" sz="1600" dirty="0"/>
              <a:t>확보 불가능 상황 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많은 인력</a:t>
            </a:r>
            <a:r>
              <a:rPr lang="en-US" altLang="ko-KR" sz="1600" dirty="0"/>
              <a:t>, </a:t>
            </a:r>
            <a:r>
              <a:rPr lang="ko-KR" altLang="en-US" sz="1600" dirty="0"/>
              <a:t>장비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시간을 투입해도 구조실패 사례 발생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현재 수색구조대 </a:t>
            </a:r>
            <a:r>
              <a:rPr lang="ko-KR" altLang="en-US" sz="1600" dirty="0" err="1"/>
              <a:t>요구조자</a:t>
            </a:r>
            <a:r>
              <a:rPr lang="ko-KR" altLang="en-US" sz="1600" dirty="0"/>
              <a:t> 최종 이동통신 기지국 인근</a:t>
            </a:r>
            <a:r>
              <a:rPr lang="en-US" altLang="ko-KR" sz="1600" dirty="0"/>
              <a:t>(500m)</a:t>
            </a:r>
            <a:r>
              <a:rPr lang="ko-KR" altLang="en-US" sz="1600" dirty="0"/>
              <a:t>부터 수색시작 확대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산악지역 전파지형특성에 따른 원거리 기지국에 대한 접속 가능성 오류 발생 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현행 수색방법</a:t>
            </a:r>
            <a:r>
              <a:rPr lang="en-US" altLang="ko-KR" sz="1600" dirty="0"/>
              <a:t>(</a:t>
            </a:r>
            <a:r>
              <a:rPr lang="ko-KR" altLang="en-US" sz="1600" dirty="0"/>
              <a:t>도심지수색</a:t>
            </a:r>
            <a:r>
              <a:rPr lang="en-US" altLang="ko-KR" sz="1600" dirty="0"/>
              <a:t>)</a:t>
            </a:r>
            <a:r>
              <a:rPr lang="ko-KR" altLang="en-US" sz="1600" dirty="0"/>
              <a:t>은 산악지역 수색조건에 부적합</a:t>
            </a:r>
            <a:r>
              <a:rPr lang="en-US" altLang="ko-KR" sz="1600" dirty="0"/>
              <a:t>,</a:t>
            </a:r>
            <a:r>
              <a:rPr lang="ko-KR" altLang="en-US" sz="1600" dirty="0"/>
              <a:t> 새로운 수색방안 마련 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en-US" altLang="ko-KR" sz="1600" dirty="0"/>
              <a:t>KCA </a:t>
            </a:r>
            <a:r>
              <a:rPr lang="ko-KR" altLang="en-US" sz="1600" dirty="0"/>
              <a:t>전파데이터</a:t>
            </a:r>
            <a:r>
              <a:rPr lang="en-US" altLang="ko-KR" sz="1600" dirty="0"/>
              <a:t> </a:t>
            </a:r>
            <a:r>
              <a:rPr lang="ko-KR" altLang="en-US" sz="1600" dirty="0"/>
              <a:t>활용하여 기지국 커버리지</a:t>
            </a:r>
            <a:r>
              <a:rPr lang="en-US" altLang="ko-KR" sz="1600" dirty="0"/>
              <a:t>, </a:t>
            </a:r>
            <a:r>
              <a:rPr lang="ko-KR" altLang="en-US" sz="1600" dirty="0"/>
              <a:t>음영지역 결과 도출 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전파분석 기술적 검증 및 수색지역 선정에 관련기관</a:t>
            </a:r>
            <a:r>
              <a:rPr lang="en-US" altLang="ko-KR" sz="1600" dirty="0"/>
              <a:t>, </a:t>
            </a:r>
            <a:r>
              <a:rPr lang="ko-KR" altLang="en-US" sz="1600" dirty="0"/>
              <a:t>전문가 협의 필요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수색지역 선정을 위한 분석시스템 개발</a:t>
            </a:r>
            <a:r>
              <a:rPr lang="en-US" altLang="ko-KR" sz="1600" dirty="0"/>
              <a:t>, </a:t>
            </a:r>
            <a:r>
              <a:rPr lang="ko-KR" altLang="en-US" sz="1600" dirty="0"/>
              <a:t>분석결과 공유 필요성 </a:t>
            </a:r>
            <a:endParaRPr lang="en-US" altLang="ko-KR" sz="1600" dirty="0"/>
          </a:p>
          <a:p>
            <a:pPr marL="742950" lvl="2" indent="-342900">
              <a:buFont typeface="Wingdings" pitchFamily="2" charset="2"/>
              <a:buChar char="Ø"/>
            </a:pPr>
            <a:r>
              <a:rPr lang="ko-KR" altLang="en-US" sz="1600" dirty="0"/>
              <a:t>유관기관 담당자 대상으로 산악지역 전파교육 실시 통한 구조성과 향상</a:t>
            </a:r>
            <a:r>
              <a:rPr lang="ko-KR" altLang="en-US" dirty="0"/>
              <a:t>   </a:t>
            </a:r>
            <a:endParaRPr lang="en-US" alt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>
                <a:solidFill>
                  <a:srgbClr val="000000"/>
                </a:solidFill>
              </a:rPr>
              <a:pPr/>
              <a:t>8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01021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2.2 </a:t>
            </a:r>
            <a:r>
              <a:rPr lang="ko-KR" altLang="en-US" dirty="0"/>
              <a:t>연구 목표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755576" y="980728"/>
            <a:ext cx="7504800" cy="942169"/>
            <a:chOff x="100240" y="3391129"/>
            <a:chExt cx="7504800" cy="633058"/>
          </a:xfrm>
        </p:grpSpPr>
        <p:sp>
          <p:nvSpPr>
            <p:cNvPr id="103" name="왼쪽 중괄호 102"/>
            <p:cNvSpPr/>
            <p:nvPr/>
          </p:nvSpPr>
          <p:spPr>
            <a:xfrm rot="16200000">
              <a:off x="3720055" y="1091273"/>
              <a:ext cx="391144" cy="5474684"/>
            </a:xfrm>
            <a:prstGeom prst="leftBrace">
              <a:avLst>
                <a:gd name="adj1" fmla="val 66873"/>
                <a:gd name="adj2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dist="38100" dir="5400000" algn="t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00240" y="3391129"/>
              <a:ext cx="7504800" cy="37224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전파데이터를 활용한 위치 추정 알고리즘 연구 및 분석 </a:t>
              </a:r>
              <a:r>
                <a:rPr lang="en-US" altLang="ko-KR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S/W </a:t>
              </a:r>
              <a:r>
                <a:rPr lang="ko-KR" altLang="en-US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기능 개선</a:t>
              </a:r>
              <a:endParaRPr lang="en-US" altLang="ko-KR" dirty="0">
                <a:solidFill>
                  <a:srgbClr val="4663A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itchFamily="2" charset="2"/>
              </a:endParaRPr>
            </a:p>
            <a:p>
              <a:pPr algn="ctr"/>
              <a:r>
                <a:rPr lang="ko-KR" altLang="en-US" b="1" dirty="0" err="1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요구조자에</a:t>
              </a:r>
              <a:r>
                <a:rPr lang="ko-KR" altLang="en-US" b="1" dirty="0">
                  <a:solidFill>
                    <a:srgbClr val="4663A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itchFamily="2" charset="2"/>
                </a:rPr>
                <a:t> 대한 수색지역 선정에 활용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DA72E-69AF-49DD-92DB-4C638C127FCB}" type="slidenum">
              <a:rPr lang="en-US" altLang="ko-KR" smtClean="0"/>
              <a:pPr/>
              <a:t>9</a:t>
            </a:fld>
            <a:endParaRPr lang="ko-KR" altLang="en-US"/>
          </a:p>
        </p:txBody>
      </p:sp>
      <p:sp>
        <p:nvSpPr>
          <p:cNvPr id="28" name="직사각형 27"/>
          <p:cNvSpPr/>
          <p:nvPr/>
        </p:nvSpPr>
        <p:spPr bwMode="auto">
          <a:xfrm>
            <a:off x="310083" y="2060845"/>
            <a:ext cx="4104456" cy="8705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전파데이터를 활용한 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요구조자 위치 추정 알고리즘 연구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4716016" y="2060845"/>
            <a:ext cx="4104456" cy="8705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위치 추정 알고리즘 활용을 위한 </a:t>
            </a:r>
            <a:endParaRPr kumimoji="1" lang="en-US" altLang="ko-KR" sz="14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분석 </a:t>
            </a:r>
            <a:r>
              <a:rPr kumimoji="1" lang="en-US" altLang="ko-KR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S/W </a:t>
            </a:r>
            <a:r>
              <a:rPr kumimoji="1" lang="ko-KR" altLang="en-US" sz="1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기능 개선</a:t>
            </a:r>
          </a:p>
        </p:txBody>
      </p:sp>
      <p:sp>
        <p:nvSpPr>
          <p:cNvPr id="9" name="아래쪽 화살표 8"/>
          <p:cNvSpPr/>
          <p:nvPr/>
        </p:nvSpPr>
        <p:spPr bwMode="auto">
          <a:xfrm rot="10800000">
            <a:off x="1835695" y="3068957"/>
            <a:ext cx="5669210" cy="648072"/>
          </a:xfrm>
          <a:prstGeom prst="downArrow">
            <a:avLst>
              <a:gd name="adj1" fmla="val 50000"/>
              <a:gd name="adj2" fmla="val 5147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ko-KR" altLang="en-US" sz="1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75860" y="3166026"/>
            <a:ext cx="28083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알고리즘 연구 및</a:t>
            </a:r>
            <a:endParaRPr kumimoji="1" lang="en-US" altLang="ko-KR" sz="16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GUI</a:t>
            </a:r>
            <a:r>
              <a:rPr kumimoji="1"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와 분석 </a:t>
            </a:r>
            <a:r>
              <a:rPr kumimoji="1" lang="en-US" altLang="ko-KR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S/W API </a:t>
            </a:r>
            <a:r>
              <a:rPr kumimoji="1" lang="ko-KR" altLang="en-US" sz="16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개발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CB1BB9-7236-45B2-B175-875D93A6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41" y="3911880"/>
            <a:ext cx="2846365" cy="2603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3A0062-A985-4122-8CCE-79B3A9ACF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866" y="3906587"/>
            <a:ext cx="2812456" cy="26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72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Arial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R="0" algn="ctr" defTabSz="914400" rtl="0" eaLnBrk="1" fontAlgn="base" latinLnBrk="1" hangingPunct="1">
          <a:lnSpc>
            <a:spcPct val="150000"/>
          </a:lnSpc>
          <a:spcBef>
            <a:spcPct val="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sz="1400" b="1" i="0" u="none" strike="noStrike" cap="none" normalizeH="0" baseline="0" dirty="0" smtClean="0">
            <a:ln>
              <a:noFill/>
            </a:ln>
            <a:solidFill>
              <a:schemeClr val="tx2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600" dirty="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2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바른돋움OTFPro 3"/>
        <a:ea typeface="바른돋움OTFPro 3"/>
        <a:cs typeface=""/>
      </a:majorFont>
      <a:minorFont>
        <a:latin typeface="바른돋움OTFPro 2"/>
        <a:ea typeface="바른돋움OTFPro 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rtlCol="0" anchor="ctr"/>
      <a:lstStyle>
        <a:defPPr algn="ctr">
          <a:defRPr sz="1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olvit_131011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나눔바른고딕OTF"/>
        <a:ea typeface="나눔바른고딕OTF"/>
        <a:cs typeface=""/>
      </a:majorFont>
      <a:minorFont>
        <a:latin typeface="나눔바른고딕OTF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lIns="36000" tIns="36000" rIns="36000" bIns="36000" rtlCol="0" anchor="ctr"/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mage_131223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솔빛 슬라이드">
      <a:majorFont>
        <a:latin typeface="나눔바른고딕OTF"/>
        <a:ea typeface="나눔바른고딕OTF"/>
        <a:cs typeface=""/>
      </a:majorFont>
      <a:minorFont>
        <a:latin typeface="나눔바른고딕OTF"/>
        <a:ea typeface="나눔바른고딕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/>
      </a:spPr>
      <a:bodyPr lIns="36000" tIns="36000" rIns="36000" bIns="36000" rtlCol="0" anchor="ctr"/>
      <a:lstStyle>
        <a:defPPr algn="ctr">
          <a:defRPr sz="14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13313</TotalTime>
  <Words>2808</Words>
  <Application>Microsoft Office PowerPoint</Application>
  <PresentationFormat>화면 슬라이드 쇼(4:3)</PresentationFormat>
  <Paragraphs>624</Paragraphs>
  <Slides>39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6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61" baseType="lpstr">
      <vt:lpstr>HCI Hollyhock</vt:lpstr>
      <vt:lpstr>HY헤드라인M</vt:lpstr>
      <vt:lpstr>굴림</vt:lpstr>
      <vt:lpstr>나눔바른고딕</vt:lpstr>
      <vt:lpstr>나눔바른고딕OTF</vt:lpstr>
      <vt:lpstr>맑은 고딕</vt:lpstr>
      <vt:lpstr>바른돋움OTFPro 2</vt:lpstr>
      <vt:lpstr>바른돋움OTFPro 3</vt:lpstr>
      <vt:lpstr>산돌고딕 M</vt:lpstr>
      <vt:lpstr>산돌고딕B</vt:lpstr>
      <vt:lpstr>휴먼고딕</vt:lpstr>
      <vt:lpstr>Arial</vt:lpstr>
      <vt:lpstr>Calibri</vt:lpstr>
      <vt:lpstr>Times New Roman</vt:lpstr>
      <vt:lpstr>Wingdings</vt:lpstr>
      <vt:lpstr>기본 디자인</vt:lpstr>
      <vt:lpstr>1_2</vt:lpstr>
      <vt:lpstr>solvit_131011</vt:lpstr>
      <vt:lpstr>디자인 사용자 지정</vt:lpstr>
      <vt:lpstr>1_디자인 사용자 지정</vt:lpstr>
      <vt:lpstr>image_131223</vt:lpstr>
      <vt:lpstr>포장기 셸 개체</vt:lpstr>
      <vt:lpstr>전파데이터를 활용한 산악구조  수색방안 연구</vt:lpstr>
      <vt:lpstr>목  차</vt:lpstr>
      <vt:lpstr>1. 연구 개요</vt:lpstr>
      <vt:lpstr>1.1 연구 개요</vt:lpstr>
      <vt:lpstr>1.2 일반사항</vt:lpstr>
      <vt:lpstr>1.2 일반사항</vt:lpstr>
      <vt:lpstr>2. 배경 및 목표</vt:lpstr>
      <vt:lpstr>2.1 연구 배경</vt:lpstr>
      <vt:lpstr>2.2 연구 목표</vt:lpstr>
      <vt:lpstr>2.2 연구 목표</vt:lpstr>
      <vt:lpstr>2.3 연구 범위</vt:lpstr>
      <vt:lpstr>3. 연구 내용</vt:lpstr>
      <vt:lpstr>3.1 연구개발 현황표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3.1 무선국 분석목록 작성</vt:lpstr>
      <vt:lpstr>3.2 연구개발 현황표</vt:lpstr>
      <vt:lpstr>3.2 수색지역 분석</vt:lpstr>
      <vt:lpstr>3.2 수색지역 분석</vt:lpstr>
      <vt:lpstr>3.2 수색지역 분석</vt:lpstr>
      <vt:lpstr>3.2 수색지역 분석</vt:lpstr>
      <vt:lpstr>3.2 수색지역 분석</vt:lpstr>
      <vt:lpstr>3.2 수색지역 분석</vt:lpstr>
      <vt:lpstr>3.2 수색지역 분석</vt:lpstr>
      <vt:lpstr>3.2 수색지역 분석</vt:lpstr>
      <vt:lpstr>3.2 수색지역 분석</vt:lpstr>
      <vt:lpstr>3.3 연구개발 현황표</vt:lpstr>
      <vt:lpstr>3.3 수색지역 가시화</vt:lpstr>
      <vt:lpstr>2.4 시연 시나리오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이동현</dc:creator>
  <cp:lastModifiedBy>Windows User</cp:lastModifiedBy>
  <cp:revision>690</cp:revision>
  <cp:lastPrinted>2020-10-28T05:07:09Z</cp:lastPrinted>
  <dcterms:created xsi:type="dcterms:W3CDTF">2015-07-25T11:18:39Z</dcterms:created>
  <dcterms:modified xsi:type="dcterms:W3CDTF">2020-10-29T06:56:38Z</dcterms:modified>
</cp:coreProperties>
</file>